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3" r:id="rId3"/>
    <p:sldId id="264" r:id="rId4"/>
    <p:sldId id="270" r:id="rId5"/>
    <p:sldId id="274" r:id="rId6"/>
    <p:sldId id="271" r:id="rId7"/>
    <p:sldId id="275" r:id="rId8"/>
    <p:sldId id="341" r:id="rId9"/>
    <p:sldId id="272" r:id="rId10"/>
    <p:sldId id="325" r:id="rId11"/>
    <p:sldId id="267" r:id="rId12"/>
    <p:sldId id="268" r:id="rId13"/>
    <p:sldId id="266" r:id="rId14"/>
    <p:sldId id="359" r:id="rId15"/>
    <p:sldId id="265" r:id="rId16"/>
    <p:sldId id="269" r:id="rId17"/>
    <p:sldId id="284" r:id="rId18"/>
    <p:sldId id="285" r:id="rId19"/>
    <p:sldId id="317" r:id="rId20"/>
    <p:sldId id="327" r:id="rId21"/>
    <p:sldId id="319" r:id="rId22"/>
    <p:sldId id="320" r:id="rId23"/>
    <p:sldId id="326" r:id="rId24"/>
    <p:sldId id="321" r:id="rId25"/>
    <p:sldId id="323" r:id="rId26"/>
    <p:sldId id="304" r:id="rId27"/>
  </p:sldIdLst>
  <p:sldSz cx="9144000" cy="6858000" type="screen4x3"/>
  <p:notesSz cx="6858000" cy="9144000"/>
  <p:custDataLst>
    <p:tags r:id="rId3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4" userDrawn="1">
          <p15:clr>
            <a:srgbClr val="A4A3A4"/>
          </p15:clr>
        </p15:guide>
        <p15:guide id="2" pos="2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6"/>
    <p:restoredTop sz="94700"/>
  </p:normalViewPr>
  <p:slideViewPr>
    <p:cSldViewPr snapToGrid="0" snapToObjects="1" showGuides="1">
      <p:cViewPr>
        <p:scale>
          <a:sx n="75" d="100"/>
          <a:sy n="75" d="100"/>
        </p:scale>
        <p:origin x="-1230" y="90"/>
      </p:cViewPr>
      <p:guideLst>
        <p:guide orient="horz" pos="2144"/>
        <p:guide pos="2831"/>
      </p:guideLst>
    </p:cSldViewPr>
  </p:slideViewPr>
  <p:outlineViewPr>
    <p:cViewPr>
      <p:scale>
        <a:sx n="33" d="100"/>
        <a:sy n="33" d="100"/>
      </p:scale>
      <p:origin x="0" y="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11C7C84-BA27-4122-86B2-34CAB2D61A1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A12EEC-7A31-495C-943B-92D17F8DC9C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1043940" y="1249680"/>
            <a:ext cx="6827520" cy="4523105"/>
          </a:xfrm>
          <a:prstGeom prst="rect">
            <a:avLst/>
          </a:prstGeom>
          <a:noFill/>
        </p:spPr>
        <p:txBody>
          <a:bodyPr wrap="square" rtlCol="0">
            <a:spAutoFit/>
          </a:bodyPr>
          <a:p>
            <a:pPr algn="ctr">
              <a:lnSpc>
                <a:spcPct val="150000"/>
              </a:lnSpc>
            </a:pPr>
            <a:r>
              <a:rPr lang="zh-CN" altLang="en-US" sz="3600" b="1">
                <a:solidFill>
                  <a:srgbClr val="FF0000"/>
                </a:solidFill>
                <a:latin typeface="楷体" panose="02010609060101010101" charset="-122"/>
                <a:ea typeface="楷体" panose="02010609060101010101" charset="-122"/>
              </a:rPr>
              <a:t>忠诚企业、勤奋工作、坚决服从为机电事业努力奋斗</a:t>
            </a:r>
            <a:endParaRPr lang="zh-CN" altLang="en-US" sz="3600" b="1">
              <a:solidFill>
                <a:srgbClr val="FF0000"/>
              </a:solidFill>
              <a:latin typeface="楷体" panose="02010609060101010101" charset="-122"/>
              <a:ea typeface="楷体" panose="02010609060101010101" charset="-122"/>
            </a:endParaRPr>
          </a:p>
          <a:p>
            <a:pPr algn="ctr">
              <a:lnSpc>
                <a:spcPct val="150000"/>
              </a:lnSpc>
            </a:pPr>
            <a:endParaRPr lang="zh-CN" altLang="en-US" sz="3600" b="1">
              <a:solidFill>
                <a:srgbClr val="FF0000"/>
              </a:solidFill>
              <a:latin typeface="楷体" panose="02010609060101010101" charset="-122"/>
              <a:ea typeface="楷体" panose="02010609060101010101" charset="-122"/>
            </a:endParaRPr>
          </a:p>
          <a:p>
            <a:pPr algn="ctr">
              <a:lnSpc>
                <a:spcPct val="150000"/>
              </a:lnSpc>
            </a:pPr>
            <a:endParaRPr lang="zh-CN" altLang="en-US" sz="3600" b="1">
              <a:solidFill>
                <a:srgbClr val="FF0000"/>
              </a:solidFill>
              <a:latin typeface="楷体" panose="02010609060101010101" charset="-122"/>
              <a:ea typeface="楷体" panose="02010609060101010101" charset="-122"/>
            </a:endParaRPr>
          </a:p>
          <a:p>
            <a:pPr algn="ctr">
              <a:lnSpc>
                <a:spcPct val="150000"/>
              </a:lnSpc>
            </a:pPr>
            <a:r>
              <a:rPr lang="zh-CN" altLang="en-US" sz="2400" b="1">
                <a:solidFill>
                  <a:srgbClr val="FF0000"/>
                </a:solidFill>
                <a:latin typeface="楷体" panose="02010609060101010101" charset="-122"/>
                <a:ea typeface="楷体" panose="02010609060101010101" charset="-122"/>
              </a:rPr>
              <a:t>钦州分公司龚浩</a:t>
            </a:r>
            <a:endParaRPr lang="zh-CN" altLang="en-US" sz="2400" b="1">
              <a:solidFill>
                <a:srgbClr val="FF0000"/>
              </a:solidFill>
              <a:latin typeface="楷体" panose="02010609060101010101" charset="-122"/>
              <a:ea typeface="楷体" panose="02010609060101010101" charset="-122"/>
            </a:endParaRPr>
          </a:p>
          <a:p>
            <a:pPr algn="ctr">
              <a:lnSpc>
                <a:spcPct val="150000"/>
              </a:lnSpc>
            </a:pPr>
            <a:r>
              <a:rPr lang="en-US" altLang="zh-CN" sz="2400" b="1">
                <a:solidFill>
                  <a:srgbClr val="FF0000"/>
                </a:solidFill>
                <a:latin typeface="楷体" panose="02010609060101010101" charset="-122"/>
                <a:ea typeface="楷体" panose="02010609060101010101" charset="-122"/>
              </a:rPr>
              <a:t>2025</a:t>
            </a:r>
            <a:r>
              <a:rPr lang="zh-CN" altLang="en-US" sz="2400" b="1">
                <a:solidFill>
                  <a:srgbClr val="FF0000"/>
                </a:solidFill>
                <a:latin typeface="楷体" panose="02010609060101010101" charset="-122"/>
                <a:ea typeface="楷体" panose="02010609060101010101" charset="-122"/>
              </a:rPr>
              <a:t>年</a:t>
            </a:r>
            <a:r>
              <a:rPr lang="en-US" altLang="zh-CN" sz="2400" b="1">
                <a:solidFill>
                  <a:srgbClr val="FF0000"/>
                </a:solidFill>
                <a:latin typeface="楷体" panose="02010609060101010101" charset="-122"/>
                <a:ea typeface="楷体" panose="02010609060101010101" charset="-122"/>
              </a:rPr>
              <a:t>10</a:t>
            </a:r>
            <a:r>
              <a:rPr lang="zh-CN" altLang="en-US" sz="2400" b="1">
                <a:solidFill>
                  <a:srgbClr val="FF0000"/>
                </a:solidFill>
                <a:latin typeface="楷体" panose="02010609060101010101" charset="-122"/>
                <a:ea typeface="楷体" panose="02010609060101010101" charset="-122"/>
              </a:rPr>
              <a:t>月</a:t>
            </a:r>
            <a:r>
              <a:rPr lang="en-US" altLang="zh-CN" sz="2400" b="1">
                <a:solidFill>
                  <a:srgbClr val="FF0000"/>
                </a:solidFill>
                <a:latin typeface="楷体" panose="02010609060101010101" charset="-122"/>
                <a:ea typeface="楷体" panose="02010609060101010101" charset="-122"/>
              </a:rPr>
              <a:t>30</a:t>
            </a:r>
            <a:r>
              <a:rPr lang="zh-CN" altLang="en-US" sz="2400" b="1">
                <a:solidFill>
                  <a:srgbClr val="FF0000"/>
                </a:solidFill>
                <a:latin typeface="楷体" panose="02010609060101010101" charset="-122"/>
                <a:ea typeface="楷体" panose="02010609060101010101" charset="-122"/>
              </a:rPr>
              <a:t>日</a:t>
            </a:r>
            <a:endParaRPr lang="zh-CN" altLang="en-US" sz="2400" b="1">
              <a:solidFill>
                <a:srgbClr val="FF0000"/>
              </a:solidFill>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8270875" cy="800735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四</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简要介绍一下东方项目部运营经验</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2</a:t>
            </a:r>
            <a:r>
              <a:rPr lang="zh-CN" altLang="en-US" sz="1800">
                <a:latin typeface="楷体" panose="02010609060101010101" charset="-122"/>
                <a:ea typeface="楷体" panose="02010609060101010101" charset="-122"/>
                <a:sym typeface="+mn-ea"/>
              </a:rPr>
              <a:t>、领导人员要有责任感、使命感，要把自己当做员工的家长，你的引领背后</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latin typeface="楷体" panose="02010609060101010101" charset="-122"/>
                <a:ea typeface="楷体" panose="02010609060101010101" charset="-122"/>
                <a:sym typeface="+mn-ea"/>
              </a:rPr>
              <a:t>面是上百个家庭的生活，是上百个家庭的经济支撑，你想想这些，你不努力都不行，如果你有这样的定位，我觉得分公司就不可能存在搞不好，员工也能够感受到你的敬业和全力以赴。</a:t>
            </a:r>
            <a:endParaRPr lang="zh-CN" altLang="en-US" sz="1800" b="1">
              <a:latin typeface="楷体" panose="02010609060101010101" charset="-122"/>
              <a:ea typeface="楷体" panose="02010609060101010101" charset="-122"/>
              <a:sym typeface="+mn-ea"/>
            </a:endParaRPr>
          </a:p>
          <a:p>
            <a:pPr algn="just">
              <a:lnSpc>
                <a:spcPct val="120000"/>
              </a:lnSpc>
              <a:spcBef>
                <a:spcPts val="0"/>
              </a:spcBef>
              <a:spcAft>
                <a:spcPts val="0"/>
              </a:spcAft>
            </a:pPr>
            <a:r>
              <a:rPr lang="zh-CN" altLang="en-US" sz="1800" b="1">
                <a:latin typeface="楷体" panose="02010609060101010101" charset="-122"/>
                <a:ea typeface="楷体" panose="02010609060101010101" charset="-122"/>
                <a:sym typeface="+mn-ea"/>
              </a:rPr>
              <a:t>应对措施：（当时的应对</a:t>
            </a:r>
            <a:r>
              <a:rPr lang="zh-CN" altLang="en-US" sz="1800" b="1">
                <a:latin typeface="楷体" panose="02010609060101010101" charset="-122"/>
                <a:ea typeface="楷体" panose="02010609060101010101" charset="-122"/>
                <a:sym typeface="+mn-ea"/>
              </a:rPr>
              <a:t>措施）</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1</a:t>
            </a:r>
            <a:r>
              <a:rPr lang="zh-CN" altLang="en-US" sz="1800">
                <a:latin typeface="楷体" panose="02010609060101010101" charset="-122"/>
                <a:ea typeface="楷体" panose="02010609060101010101" charset="-122"/>
                <a:sym typeface="+mn-ea"/>
              </a:rPr>
              <a:t>、对组织构架进行了重新调整。（一岗多能、谈心谈话、管理人员当</a:t>
            </a:r>
            <a:r>
              <a:rPr lang="zh-CN" altLang="en-US" sz="1800">
                <a:latin typeface="楷体" panose="02010609060101010101" charset="-122"/>
                <a:ea typeface="楷体" panose="02010609060101010101" charset="-122"/>
                <a:sym typeface="+mn-ea"/>
              </a:rPr>
              <a:t>班长）</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2</a:t>
            </a:r>
            <a:r>
              <a:rPr lang="zh-CN" altLang="en-US" sz="1800">
                <a:latin typeface="楷体" panose="02010609060101010101" charset="-122"/>
                <a:ea typeface="楷体" panose="02010609060101010101" charset="-122"/>
                <a:sym typeface="+mn-ea"/>
              </a:rPr>
              <a:t>、压实班组定员指标。（管理人员占用班组指标，项目经理、安全等）</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3</a:t>
            </a:r>
            <a:r>
              <a:rPr lang="zh-CN" altLang="en-US" sz="1800">
                <a:latin typeface="楷体" panose="02010609060101010101" charset="-122"/>
                <a:ea typeface="楷体" panose="02010609060101010101" charset="-122"/>
                <a:sym typeface="+mn-ea"/>
              </a:rPr>
              <a:t>、控制可控成本。（租房、租车、食堂）优化奖金</a:t>
            </a:r>
            <a:r>
              <a:rPr lang="zh-CN" altLang="en-US" sz="1800">
                <a:latin typeface="楷体" panose="02010609060101010101" charset="-122"/>
                <a:ea typeface="楷体" panose="02010609060101010101" charset="-122"/>
                <a:sym typeface="+mn-ea"/>
              </a:rPr>
              <a:t>基数</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做事情要有思路、要有预判</a:t>
            </a:r>
            <a:r>
              <a:rPr lang="zh-CN" altLang="en-US" sz="1800">
                <a:latin typeface="楷体" panose="02010609060101010101" charset="-122"/>
                <a:ea typeface="楷体" panose="02010609060101010101" charset="-122"/>
                <a:sym typeface="+mn-ea"/>
              </a:rPr>
              <a:t>和策略，又要有控制，否则可能会出现结果偏差。</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4</a:t>
            </a:r>
            <a:r>
              <a:rPr lang="zh-CN" altLang="en-US" sz="1800">
                <a:latin typeface="楷体" panose="02010609060101010101" charset="-122"/>
                <a:ea typeface="楷体" panose="02010609060101010101" charset="-122"/>
                <a:sym typeface="+mn-ea"/>
              </a:rPr>
              <a:t>、激励大家走出去检修和施工。出去绩效奖金翻</a:t>
            </a:r>
            <a:r>
              <a:rPr lang="en-US" altLang="zh-CN" sz="1800">
                <a:latin typeface="楷体" panose="02010609060101010101" charset="-122"/>
                <a:ea typeface="楷体" panose="02010609060101010101" charset="-122"/>
                <a:sym typeface="+mn-ea"/>
              </a:rPr>
              <a:t>2-3</a:t>
            </a:r>
            <a:r>
              <a:rPr lang="zh-CN" altLang="en-US" sz="1800">
                <a:latin typeface="楷体" panose="02010609060101010101" charset="-122"/>
                <a:ea typeface="楷体" panose="02010609060101010101" charset="-122"/>
                <a:sym typeface="+mn-ea"/>
              </a:rPr>
              <a:t>倍，不愿出去的现状解决。</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5</a:t>
            </a:r>
            <a:r>
              <a:rPr lang="zh-CN" altLang="en-US" sz="1800">
                <a:latin typeface="楷体" panose="02010609060101010101" charset="-122"/>
                <a:ea typeface="楷体" panose="02010609060101010101" charset="-122"/>
                <a:sym typeface="+mn-ea"/>
              </a:rPr>
              <a:t>、实行差异化绩效发放，确保骨干稳定。（根据班组评价机制，背靠背发放）</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6</a:t>
            </a:r>
            <a:r>
              <a:rPr lang="zh-CN" altLang="en-US" sz="1800">
                <a:latin typeface="楷体" panose="02010609060101010101" charset="-122"/>
                <a:ea typeface="楷体" panose="02010609060101010101" charset="-122"/>
                <a:sym typeface="+mn-ea"/>
              </a:rPr>
              <a:t>、通过多场合进行宣贯，强化狼性思维。（当时有极少部分人的思维过于安逸，不愿意出去，又想收入不降低的</a:t>
            </a:r>
            <a:r>
              <a:rPr lang="zh-CN" altLang="en-US" sz="1800">
                <a:latin typeface="楷体" panose="02010609060101010101" charset="-122"/>
                <a:ea typeface="楷体" panose="02010609060101010101" charset="-122"/>
                <a:sym typeface="+mn-ea"/>
              </a:rPr>
              <a:t>想法）</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付出才会有回报。</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我最痛恨那种，我应该拿多少钱，又不肯付出，做事又有很多顾虑的人，</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177925"/>
            <a:ext cx="8343265" cy="551688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四</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简要介绍一下东方项目部运营经验</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00000"/>
              </a:lnSpc>
            </a:pPr>
            <a:r>
              <a:rPr lang="zh-CN" altLang="en-US" sz="1800">
                <a:latin typeface="楷体" panose="02010609060101010101" charset="-122"/>
                <a:ea typeface="楷体" panose="02010609060101010101" charset="-122"/>
                <a:sym typeface="+mn-ea"/>
              </a:rPr>
              <a:t>我们有些事情应该是说干就干。或者甚至有的管理人员就想我就要拿这么多钱，又顾虑家庭不舍得付出自己的时间，这种思维是绝对不行的。</a:t>
            </a:r>
            <a:endParaRPr lang="zh-CN" altLang="en-US" sz="1800" b="1">
              <a:solidFill>
                <a:schemeClr val="tx1"/>
              </a:solidFill>
              <a:latin typeface="楷体" panose="02010609060101010101" charset="-122"/>
              <a:ea typeface="楷体" panose="02010609060101010101" charset="-122"/>
            </a:endParaRPr>
          </a:p>
          <a:p>
            <a:pPr algn="just">
              <a:lnSpc>
                <a:spcPct val="100000"/>
              </a:lnSpc>
            </a:pPr>
            <a:r>
              <a:rPr lang="en-US" altLang="zh-CN" sz="1800">
                <a:latin typeface="楷体" panose="02010609060101010101" charset="-122"/>
                <a:ea typeface="楷体" panose="02010609060101010101" charset="-122"/>
                <a:sym typeface="+mn-ea"/>
              </a:rPr>
              <a:t>7</a:t>
            </a:r>
            <a:r>
              <a:rPr lang="zh-CN" altLang="en-US" sz="1800">
                <a:latin typeface="楷体" panose="02010609060101010101" charset="-122"/>
                <a:ea typeface="楷体" panose="02010609060101010101" charset="-122"/>
                <a:sym typeface="+mn-ea"/>
              </a:rPr>
              <a:t>、主动找项目（东方石化大检修）</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在不能参与大检修招投标的情况下，我们还是积极准备大检修，</a:t>
            </a:r>
            <a:r>
              <a:rPr lang="en-US" altLang="zh-CN" sz="1800">
                <a:solidFill>
                  <a:schemeClr val="tx1"/>
                </a:solidFill>
                <a:latin typeface="楷体" panose="02010609060101010101" charset="-122"/>
                <a:ea typeface="楷体" panose="02010609060101010101" charset="-122"/>
              </a:rPr>
              <a:t>3 </a:t>
            </a:r>
            <a:r>
              <a:rPr lang="zh-CN" altLang="en-US" sz="1800">
                <a:solidFill>
                  <a:schemeClr val="tx1"/>
                </a:solidFill>
                <a:latin typeface="楷体" panose="02010609060101010101" charset="-122"/>
                <a:ea typeface="楷体" panose="02010609060101010101" charset="-122"/>
              </a:rPr>
              <a:t>月份大检修，</a:t>
            </a: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月中旬才知道中标单位，我就主动去找中标单位。（六建仪表钳工、</a:t>
            </a:r>
            <a:r>
              <a:rPr lang="zh-CN" altLang="en-US" sz="1800">
                <a:solidFill>
                  <a:schemeClr val="tx1"/>
                </a:solidFill>
                <a:latin typeface="楷体" panose="02010609060101010101" charset="-122"/>
                <a:ea typeface="楷体" panose="02010609060101010101" charset="-122"/>
              </a:rPr>
              <a:t>天玺电气）</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有这样一句话我们一起共勉（山不向我走来，我主动向山走去）</a:t>
            </a:r>
            <a:r>
              <a:rPr lang="en-US" altLang="zh-CN" sz="1800" b="1">
                <a:solidFill>
                  <a:srgbClr val="FF0000"/>
                </a:solidFill>
                <a:latin typeface="楷体" panose="02010609060101010101" charset="-122"/>
                <a:ea typeface="楷体" panose="02010609060101010101" charset="-122"/>
              </a:rPr>
              <a:t>积极主动去做</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我们管理人员尤其我们领导绝不能有等靠要的思维、绝不能有胆怯思维，想尽一切办法把事情搞定。</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 </a:t>
            </a: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当时理念：</a:t>
            </a:r>
            <a:r>
              <a:rPr lang="zh-CN" altLang="en-US" sz="1800" b="1">
                <a:solidFill>
                  <a:srgbClr val="FF0000"/>
                </a:solidFill>
                <a:latin typeface="楷体" panose="02010609060101010101" charset="-122"/>
                <a:ea typeface="楷体" panose="02010609060101010101" charset="-122"/>
              </a:rPr>
              <a:t>我只要我想要的结果，其他都不在乎，这可能就是生存的力量。</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最终解决了机电仪大检修没有活干的问题，</a:t>
            </a:r>
            <a:r>
              <a:rPr lang="en-US" altLang="zh-CN" sz="1800">
                <a:solidFill>
                  <a:schemeClr val="tx1"/>
                </a:solidFill>
                <a:latin typeface="楷体" panose="02010609060101010101" charset="-122"/>
                <a:ea typeface="楷体" panose="02010609060101010101" charset="-122"/>
              </a:rPr>
              <a:t>2024</a:t>
            </a:r>
            <a:r>
              <a:rPr lang="zh-CN" altLang="en-US" sz="1800">
                <a:solidFill>
                  <a:schemeClr val="tx1"/>
                </a:solidFill>
                <a:latin typeface="楷体" panose="02010609060101010101" charset="-122"/>
                <a:ea typeface="楷体" panose="02010609060101010101" charset="-122"/>
              </a:rPr>
              <a:t>年大检修产值有</a:t>
            </a:r>
            <a:r>
              <a:rPr lang="en-US" altLang="zh-CN" sz="1800">
                <a:solidFill>
                  <a:schemeClr val="tx1"/>
                </a:solidFill>
                <a:latin typeface="楷体" panose="02010609060101010101" charset="-122"/>
                <a:ea typeface="楷体" panose="02010609060101010101" charset="-122"/>
              </a:rPr>
              <a:t> 240 </a:t>
            </a:r>
            <a:r>
              <a:rPr lang="zh-CN" altLang="en-US" sz="1800">
                <a:solidFill>
                  <a:schemeClr val="tx1"/>
                </a:solidFill>
                <a:latin typeface="楷体" panose="02010609060101010101" charset="-122"/>
                <a:ea typeface="楷体" panose="02010609060101010101" charset="-122"/>
              </a:rPr>
              <a:t>万，利润有</a:t>
            </a:r>
            <a:r>
              <a:rPr lang="en-US" altLang="zh-CN" sz="1800">
                <a:solidFill>
                  <a:schemeClr val="tx1"/>
                </a:solidFill>
                <a:latin typeface="楷体" panose="02010609060101010101" charset="-122"/>
                <a:ea typeface="楷体" panose="02010609060101010101" charset="-122"/>
              </a:rPr>
              <a:t> 120 </a:t>
            </a:r>
            <a:r>
              <a:rPr lang="zh-CN" altLang="en-US" sz="1800">
                <a:solidFill>
                  <a:schemeClr val="tx1"/>
                </a:solidFill>
                <a:latin typeface="楷体" panose="02010609060101010101" charset="-122"/>
                <a:ea typeface="楷体" panose="02010609060101010101" charset="-122"/>
              </a:rPr>
              <a:t>万，项目部从原本亏损变成了盈利，在别人收取完</a:t>
            </a:r>
            <a:r>
              <a:rPr lang="en-US" altLang="zh-CN" sz="1800">
                <a:solidFill>
                  <a:schemeClr val="tx1"/>
                </a:solidFill>
                <a:latin typeface="楷体" panose="02010609060101010101" charset="-122"/>
                <a:ea typeface="楷体" panose="02010609060101010101" charset="-122"/>
              </a:rPr>
              <a:t>10%</a:t>
            </a:r>
            <a:r>
              <a:rPr lang="zh-CN" altLang="en-US" sz="1800">
                <a:solidFill>
                  <a:schemeClr val="tx1"/>
                </a:solidFill>
                <a:latin typeface="楷体" panose="02010609060101010101" charset="-122"/>
                <a:ea typeface="楷体" panose="02010609060101010101" charset="-122"/>
              </a:rPr>
              <a:t>左右的管理费的前提下，机电仪利润率还有</a:t>
            </a:r>
            <a:r>
              <a:rPr lang="en-US" altLang="zh-CN" sz="1800">
                <a:solidFill>
                  <a:schemeClr val="tx1"/>
                </a:solidFill>
                <a:latin typeface="楷体" panose="02010609060101010101" charset="-122"/>
                <a:ea typeface="楷体" panose="02010609060101010101" charset="-122"/>
              </a:rPr>
              <a:t>40%</a:t>
            </a:r>
            <a:r>
              <a:rPr lang="zh-CN" altLang="en-US" sz="1800">
                <a:solidFill>
                  <a:schemeClr val="tx1"/>
                </a:solidFill>
                <a:latin typeface="楷体" panose="02010609060101010101" charset="-122"/>
                <a:ea typeface="楷体" panose="02010609060101010101" charset="-122"/>
              </a:rPr>
              <a:t>多。</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组织好大检修，大检修的准备尤为重要，检修只是检验你准备的如何？</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8</a:t>
            </a:r>
            <a:r>
              <a:rPr lang="zh-CN" altLang="en-US" sz="1800">
                <a:solidFill>
                  <a:schemeClr val="tx1"/>
                </a:solidFill>
                <a:latin typeface="楷体" panose="02010609060101010101" charset="-122"/>
                <a:ea typeface="楷体" panose="02010609060101010101" charset="-122"/>
              </a:rPr>
              <a:t>、继续找项目（福建联合石化大检修）</a:t>
            </a:r>
            <a:r>
              <a:rPr lang="zh-CN" altLang="en-US" sz="1800" b="1">
                <a:solidFill>
                  <a:srgbClr val="FF0000"/>
                </a:solidFill>
                <a:latin typeface="楷体" panose="02010609060101010101" charset="-122"/>
                <a:ea typeface="楷体" panose="02010609060101010101" charset="-122"/>
              </a:rPr>
              <a:t>为完成公司利润指标还差</a:t>
            </a:r>
            <a:r>
              <a:rPr lang="en-US" altLang="zh-CN" sz="1800" b="1">
                <a:solidFill>
                  <a:srgbClr val="FF0000"/>
                </a:solidFill>
                <a:latin typeface="楷体" panose="02010609060101010101" charset="-122"/>
                <a:ea typeface="楷体" panose="02010609060101010101" charset="-122"/>
              </a:rPr>
              <a:t>4</a:t>
            </a:r>
            <a:r>
              <a:rPr lang="en-US" altLang="zh-CN" sz="1800" b="1">
                <a:solidFill>
                  <a:srgbClr val="FF0000"/>
                </a:solidFill>
                <a:latin typeface="楷体" panose="02010609060101010101" charset="-122"/>
                <a:ea typeface="楷体" panose="02010609060101010101" charset="-122"/>
              </a:rPr>
              <a:t>0</a:t>
            </a:r>
            <a:r>
              <a:rPr lang="zh-CN" altLang="en-US" sz="1800" b="1">
                <a:solidFill>
                  <a:srgbClr val="FF0000"/>
                </a:solidFill>
                <a:latin typeface="楷体" panose="02010609060101010101" charset="-122"/>
                <a:ea typeface="楷体" panose="02010609060101010101" charset="-122"/>
              </a:rPr>
              <a:t>万左右</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亲自带队联合石化大检修，经过充分准备（培养自己人、钳电仪，借鸡生蛋），</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125220"/>
            <a:ext cx="8008620" cy="5629910"/>
          </a:xfrm>
          <a:prstGeom prst="rect">
            <a:avLst/>
          </a:prstGeom>
          <a:noFill/>
        </p:spPr>
        <p:txBody>
          <a:bodyPr wrap="square" rtlCol="0">
            <a:spAutoFit/>
          </a:bodyPr>
          <a:p>
            <a:pPr algn="just">
              <a:lnSpc>
                <a:spcPct val="100000"/>
              </a:lnSpc>
            </a:pPr>
            <a:r>
              <a:rPr lang="zh-CN" altLang="en-US" sz="1800">
                <a:latin typeface="楷体" panose="02010609060101010101" charset="-122"/>
                <a:ea typeface="楷体" panose="02010609060101010101" charset="-122"/>
                <a:sym typeface="+mn-ea"/>
              </a:rPr>
              <a:t>有效管控，控制成本（我们福建检修的被褥、衣架、水壶都是从海南大包裹廉价邮寄，使用完以后继续寄回</a:t>
            </a:r>
            <a:r>
              <a:rPr lang="zh-CN" altLang="en-US" sz="1800">
                <a:latin typeface="楷体" panose="02010609060101010101" charset="-122"/>
                <a:ea typeface="楷体" panose="02010609060101010101" charset="-122"/>
                <a:sym typeface="+mn-ea"/>
              </a:rPr>
              <a:t>海南），事后的优质签证，预计产值</a:t>
            </a:r>
            <a:r>
              <a:rPr lang="en-US" altLang="zh-CN" sz="1800">
                <a:latin typeface="楷体" panose="02010609060101010101" charset="-122"/>
                <a:ea typeface="楷体" panose="02010609060101010101" charset="-122"/>
                <a:sym typeface="+mn-ea"/>
              </a:rPr>
              <a:t>120</a:t>
            </a:r>
            <a:r>
              <a:rPr lang="zh-CN" altLang="en-US" sz="1800">
                <a:latin typeface="楷体" panose="02010609060101010101" charset="-122"/>
                <a:ea typeface="楷体" panose="02010609060101010101" charset="-122"/>
                <a:sym typeface="+mn-ea"/>
              </a:rPr>
              <a:t>万</a:t>
            </a:r>
            <a:r>
              <a:rPr lang="zh-CN" altLang="en-US" sz="1800">
                <a:latin typeface="楷体" panose="02010609060101010101" charset="-122"/>
                <a:ea typeface="楷体" panose="02010609060101010101" charset="-122"/>
                <a:sym typeface="+mn-ea"/>
              </a:rPr>
              <a:t>左右，利润</a:t>
            </a:r>
            <a:r>
              <a:rPr lang="en-US" altLang="zh-CN" sz="1800">
                <a:latin typeface="楷体" panose="02010609060101010101" charset="-122"/>
                <a:ea typeface="楷体" panose="02010609060101010101" charset="-122"/>
                <a:sym typeface="+mn-ea"/>
              </a:rPr>
              <a:t>50</a:t>
            </a:r>
            <a:r>
              <a:rPr lang="zh-CN" altLang="en-US" sz="1800">
                <a:latin typeface="楷体" panose="02010609060101010101" charset="-122"/>
                <a:ea typeface="楷体" panose="02010609060101010101" charset="-122"/>
                <a:sym typeface="+mn-ea"/>
              </a:rPr>
              <a:t>万左右，当年就超额完成了公司的利润指标，当年员工收入没有下降反而提高（</a:t>
            </a:r>
            <a:r>
              <a:rPr lang="zh-CN" altLang="en-US" sz="1800">
                <a:solidFill>
                  <a:srgbClr val="FF0000"/>
                </a:solidFill>
                <a:latin typeface="楷体" panose="02010609060101010101" charset="-122"/>
                <a:ea typeface="楷体" panose="02010609060101010101" charset="-122"/>
                <a:sym typeface="+mn-ea"/>
              </a:rPr>
              <a:t>达到历史最高水平</a:t>
            </a:r>
            <a:r>
              <a:rPr lang="zh-CN" altLang="en-US" sz="1800">
                <a:latin typeface="楷体" panose="02010609060101010101" charset="-122"/>
                <a:ea typeface="楷体" panose="02010609060101010101" charset="-122"/>
                <a:sym typeface="+mn-ea"/>
              </a:rPr>
              <a:t>）。</a:t>
            </a:r>
            <a:endParaRPr lang="zh-CN" altLang="en-US" sz="1800">
              <a:latin typeface="楷体" panose="02010609060101010101" charset="-122"/>
              <a:ea typeface="楷体" panose="02010609060101010101" charset="-122"/>
              <a:sym typeface="+mn-ea"/>
            </a:endParaRPr>
          </a:p>
          <a:p>
            <a:pPr algn="just">
              <a:lnSpc>
                <a:spcPct val="100000"/>
              </a:lnSpc>
            </a:pPr>
            <a:r>
              <a:rPr lang="en-US" altLang="zh-CN" sz="1800">
                <a:latin typeface="楷体" panose="02010609060101010101" charset="-122"/>
                <a:ea typeface="楷体" panose="02010609060101010101" charset="-122"/>
                <a:sym typeface="+mn-ea"/>
              </a:rPr>
              <a:t>2025</a:t>
            </a:r>
            <a:r>
              <a:rPr lang="zh-CN" altLang="en-US" sz="1800">
                <a:latin typeface="楷体" panose="02010609060101010101" charset="-122"/>
                <a:ea typeface="楷体" panose="02010609060101010101" charset="-122"/>
                <a:sym typeface="+mn-ea"/>
              </a:rPr>
              <a:t>年东方项目部经营指标目标更高，而东方</a:t>
            </a:r>
            <a:r>
              <a:rPr lang="en-US" altLang="zh-CN" sz="1800">
                <a:latin typeface="楷体" panose="02010609060101010101" charset="-122"/>
                <a:ea typeface="楷体" panose="02010609060101010101" charset="-122"/>
                <a:sym typeface="+mn-ea"/>
              </a:rPr>
              <a:t>2025</a:t>
            </a:r>
            <a:r>
              <a:rPr lang="zh-CN" altLang="en-US" sz="1800">
                <a:latin typeface="楷体" panose="02010609060101010101" charset="-122"/>
                <a:ea typeface="楷体" panose="02010609060101010101" charset="-122"/>
                <a:sym typeface="+mn-ea"/>
              </a:rPr>
              <a:t>年没有大检修，</a:t>
            </a:r>
            <a:r>
              <a:rPr lang="en-US" altLang="zh-CN" sz="1800">
                <a:latin typeface="楷体" panose="02010609060101010101" charset="-122"/>
                <a:ea typeface="楷体" panose="02010609060101010101" charset="-122"/>
                <a:sym typeface="+mn-ea"/>
              </a:rPr>
              <a:t>2025</a:t>
            </a:r>
            <a:r>
              <a:rPr lang="zh-CN" altLang="en-US" sz="1800">
                <a:latin typeface="楷体" panose="02010609060101010101" charset="-122"/>
                <a:ea typeface="楷体" panose="02010609060101010101" charset="-122"/>
                <a:sym typeface="+mn-ea"/>
              </a:rPr>
              <a:t>年比</a:t>
            </a:r>
            <a:r>
              <a:rPr lang="en-US" altLang="zh-CN" sz="1800">
                <a:latin typeface="楷体" panose="02010609060101010101" charset="-122"/>
                <a:ea typeface="楷体" panose="02010609060101010101" charset="-122"/>
                <a:sym typeface="+mn-ea"/>
              </a:rPr>
              <a:t>2024</a:t>
            </a:r>
            <a:r>
              <a:rPr lang="zh-CN" altLang="en-US" sz="1800">
                <a:latin typeface="楷体" panose="02010609060101010101" charset="-122"/>
                <a:ea typeface="楷体" panose="02010609060101010101" charset="-122"/>
                <a:sym typeface="+mn-ea"/>
              </a:rPr>
              <a:t>年经营上更加困难，通过一年的各项优化，维保定员增加</a:t>
            </a:r>
            <a:r>
              <a:rPr lang="en-US" altLang="zh-CN" sz="1800">
                <a:latin typeface="楷体" panose="02010609060101010101" charset="-122"/>
                <a:ea typeface="楷体" panose="02010609060101010101" charset="-122"/>
                <a:sym typeface="+mn-ea"/>
              </a:rPr>
              <a:t>4</a:t>
            </a:r>
            <a:r>
              <a:rPr lang="zh-CN" altLang="en-US" sz="1800">
                <a:latin typeface="楷体" panose="02010609060101010101" charset="-122"/>
                <a:ea typeface="楷体" panose="02010609060101010101" charset="-122"/>
                <a:sym typeface="+mn-ea"/>
              </a:rPr>
              <a:t>人，基本做到维保不亏的水平，东方项目部还是积极主动的</a:t>
            </a:r>
            <a:r>
              <a:rPr lang="zh-CN" altLang="en-US" sz="1800">
                <a:latin typeface="楷体" panose="02010609060101010101" charset="-122"/>
                <a:ea typeface="楷体" panose="02010609060101010101" charset="-122"/>
                <a:sym typeface="+mn-ea"/>
              </a:rPr>
              <a:t>走出去。</a:t>
            </a:r>
            <a:endParaRPr lang="zh-CN" altLang="en-US" sz="1800">
              <a:latin typeface="楷体" panose="02010609060101010101" charset="-122"/>
              <a:ea typeface="楷体" panose="02010609060101010101" charset="-122"/>
              <a:sym typeface="+mn-ea"/>
            </a:endParaRPr>
          </a:p>
          <a:p>
            <a:pPr algn="just">
              <a:lnSpc>
                <a:spcPct val="100000"/>
              </a:lnSpc>
            </a:pPr>
            <a:r>
              <a:rPr lang="en-US" altLang="zh-CN" sz="1800">
                <a:latin typeface="楷体" panose="02010609060101010101" charset="-122"/>
                <a:ea typeface="楷体" panose="02010609060101010101" charset="-122"/>
                <a:sym typeface="+mn-ea"/>
              </a:rPr>
              <a:t>2025</a:t>
            </a:r>
            <a:r>
              <a:rPr lang="zh-CN" altLang="en-US" sz="1800">
                <a:latin typeface="楷体" panose="02010609060101010101" charset="-122"/>
                <a:ea typeface="楷体" panose="02010609060101010101" charset="-122"/>
                <a:sym typeface="+mn-ea"/>
              </a:rPr>
              <a:t>年</a:t>
            </a:r>
            <a:r>
              <a:rPr lang="en-US" altLang="zh-CN" sz="1800">
                <a:latin typeface="楷体" panose="02010609060101010101" charset="-122"/>
                <a:ea typeface="楷体" panose="02010609060101010101" charset="-122"/>
                <a:sym typeface="+mn-ea"/>
              </a:rPr>
              <a:t>3</a:t>
            </a:r>
            <a:r>
              <a:rPr lang="zh-CN" altLang="en-US" sz="1800">
                <a:latin typeface="楷体" panose="02010609060101010101" charset="-122"/>
                <a:ea typeface="楷体" panose="02010609060101010101" charset="-122"/>
                <a:sym typeface="+mn-ea"/>
              </a:rPr>
              <a:t>月份，长岭分公司和南京分公司同步检修，经过前期积极沟通，我们又承包了南京一个装置的仪表大检修，通过各方支援组建</a:t>
            </a:r>
            <a:r>
              <a:rPr lang="en-US" altLang="zh-CN" sz="1800">
                <a:latin typeface="楷体" panose="02010609060101010101" charset="-122"/>
                <a:ea typeface="楷体" panose="02010609060101010101" charset="-122"/>
                <a:sym typeface="+mn-ea"/>
              </a:rPr>
              <a:t>18</a:t>
            </a:r>
            <a:r>
              <a:rPr lang="zh-CN" altLang="en-US" sz="1800">
                <a:latin typeface="楷体" panose="02010609060101010101" charset="-122"/>
                <a:ea typeface="楷体" panose="02010609060101010101" charset="-122"/>
                <a:sym typeface="+mn-ea"/>
              </a:rPr>
              <a:t>名仪表人员到现场，经过一个月左右时间，预计产值</a:t>
            </a:r>
            <a:r>
              <a:rPr lang="en-US" altLang="zh-CN" sz="1800">
                <a:latin typeface="楷体" panose="02010609060101010101" charset="-122"/>
                <a:ea typeface="楷体" panose="02010609060101010101" charset="-122"/>
                <a:sym typeface="+mn-ea"/>
              </a:rPr>
              <a:t>70</a:t>
            </a:r>
            <a:r>
              <a:rPr lang="zh-CN" altLang="en-US" sz="1800">
                <a:latin typeface="楷体" panose="02010609060101010101" charset="-122"/>
                <a:ea typeface="楷体" panose="02010609060101010101" charset="-122"/>
                <a:sym typeface="+mn-ea"/>
              </a:rPr>
              <a:t>万余万元，利润</a:t>
            </a:r>
            <a:r>
              <a:rPr lang="en-US" altLang="zh-CN" sz="1800">
                <a:latin typeface="楷体" panose="02010609060101010101" charset="-122"/>
                <a:ea typeface="楷体" panose="02010609060101010101" charset="-122"/>
                <a:sym typeface="+mn-ea"/>
              </a:rPr>
              <a:t>30</a:t>
            </a:r>
            <a:r>
              <a:rPr lang="zh-CN" altLang="en-US" sz="1800">
                <a:latin typeface="楷体" panose="02010609060101010101" charset="-122"/>
                <a:ea typeface="楷体" panose="02010609060101010101" charset="-122"/>
                <a:sym typeface="+mn-ea"/>
              </a:rPr>
              <a:t>万左右。（没有仪表调试</a:t>
            </a:r>
            <a:r>
              <a:rPr lang="zh-CN" altLang="en-US" sz="1800">
                <a:latin typeface="楷体" panose="02010609060101010101" charset="-122"/>
                <a:ea typeface="楷体" panose="02010609060101010101" charset="-122"/>
                <a:sym typeface="+mn-ea"/>
              </a:rPr>
              <a:t>内容）（首先优先自己的仪表工、电工和钳工过去，电工和钳工可以做一些后勤等辅助性</a:t>
            </a:r>
            <a:r>
              <a:rPr lang="zh-CN" altLang="en-US" sz="1800">
                <a:latin typeface="楷体" panose="02010609060101010101" charset="-122"/>
                <a:ea typeface="楷体" panose="02010609060101010101" charset="-122"/>
                <a:sym typeface="+mn-ea"/>
              </a:rPr>
              <a:t>工作）</a:t>
            </a:r>
            <a:endParaRPr lang="zh-CN" altLang="en-US" sz="1800">
              <a:latin typeface="楷体" panose="02010609060101010101" charset="-122"/>
              <a:ea typeface="楷体" panose="02010609060101010101" charset="-122"/>
              <a:sym typeface="+mn-ea"/>
            </a:endParaRPr>
          </a:p>
          <a:p>
            <a:pPr algn="just">
              <a:lnSpc>
                <a:spcPct val="100000"/>
              </a:lnSpc>
            </a:pPr>
            <a:endParaRPr lang="zh-CN" altLang="en-US" sz="1800" b="1">
              <a:solidFill>
                <a:schemeClr val="tx1"/>
              </a:solidFill>
              <a:latin typeface="楷体" panose="02010609060101010101" charset="-122"/>
              <a:ea typeface="楷体" panose="02010609060101010101" charset="-122"/>
            </a:endParaRPr>
          </a:p>
          <a:p>
            <a:pPr algn="just">
              <a:lnSpc>
                <a:spcPct val="100000"/>
              </a:lnSpc>
            </a:pPr>
            <a:r>
              <a:rPr lang="zh-CN" altLang="en-US" sz="1800" b="1">
                <a:solidFill>
                  <a:schemeClr val="tx1"/>
                </a:solidFill>
                <a:latin typeface="楷体" panose="02010609060101010101" charset="-122"/>
                <a:ea typeface="楷体" panose="02010609060101010101" charset="-122"/>
              </a:rPr>
              <a:t>运营东方项目部的</a:t>
            </a:r>
            <a:r>
              <a:rPr lang="zh-CN" altLang="en-US" sz="1800" b="1">
                <a:solidFill>
                  <a:schemeClr val="tx1"/>
                </a:solidFill>
                <a:latin typeface="楷体" panose="02010609060101010101" charset="-122"/>
                <a:ea typeface="楷体" panose="02010609060101010101" charset="-122"/>
              </a:rPr>
              <a:t>几点心得：</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）市场很残酷、市场不相信感情、只相信实力和优质服务。只有优质服务后才会有业主感情，才会存在业主主动帮你。（</a:t>
            </a:r>
            <a:r>
              <a:rPr lang="zh-CN" altLang="en-US" sz="1800" b="1">
                <a:solidFill>
                  <a:srgbClr val="FF0000"/>
                </a:solidFill>
                <a:latin typeface="楷体" panose="02010609060101010101" charset="-122"/>
                <a:ea typeface="楷体" panose="02010609060101010101" charset="-122"/>
              </a:rPr>
              <a:t>打江山易、守江山难</a:t>
            </a:r>
            <a:r>
              <a:rPr lang="zh-CN" altLang="en-US" sz="1800">
                <a:solidFill>
                  <a:schemeClr val="tx1"/>
                </a:solidFill>
                <a:latin typeface="楷体" panose="02010609060101010101" charset="-122"/>
                <a:ea typeface="楷体" panose="02010609060101010101" charset="-122"/>
              </a:rPr>
              <a:t>）做丙方</a:t>
            </a:r>
            <a:r>
              <a:rPr lang="zh-CN" altLang="en-US" sz="1800">
                <a:solidFill>
                  <a:schemeClr val="tx1"/>
                </a:solidFill>
                <a:latin typeface="楷体" panose="02010609060101010101" charset="-122"/>
                <a:ea typeface="楷体" panose="02010609060101010101" charset="-122"/>
              </a:rPr>
              <a:t>很难受</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2</a:t>
            </a:r>
            <a:r>
              <a:rPr lang="zh-CN" altLang="en-US" sz="1800">
                <a:latin typeface="楷体" panose="02010609060101010101" charset="-122"/>
                <a:ea typeface="楷体" panose="02010609060101010101" charset="-122"/>
                <a:sym typeface="+mn-ea"/>
              </a:rPr>
              <a:t>）</a:t>
            </a:r>
            <a:r>
              <a:rPr lang="zh-CN" altLang="en-US" sz="1800">
                <a:solidFill>
                  <a:schemeClr val="tx1"/>
                </a:solidFill>
                <a:latin typeface="楷体" panose="02010609060101010101" charset="-122"/>
                <a:ea typeface="楷体" panose="02010609060101010101" charset="-122"/>
              </a:rPr>
              <a:t>经营工作要果断出击，争做管理型分公司和管理型项目部。</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125220"/>
            <a:ext cx="8008620" cy="3744595"/>
          </a:xfrm>
          <a:prstGeom prst="rect">
            <a:avLst/>
          </a:prstGeom>
          <a:noFill/>
        </p:spPr>
        <p:txBody>
          <a:bodyPr wrap="square" rtlCol="0">
            <a:spAutoFit/>
          </a:bodyPr>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项目为例：仪表手阀改气阀，给一家分包单位。产值</a:t>
            </a:r>
            <a:r>
              <a:rPr lang="en-US" altLang="zh-CN" sz="1800">
                <a:solidFill>
                  <a:schemeClr val="tx1"/>
                </a:solidFill>
                <a:latin typeface="楷体" panose="02010609060101010101" charset="-122"/>
                <a:ea typeface="楷体" panose="02010609060101010101" charset="-122"/>
              </a:rPr>
              <a:t> 45 </a:t>
            </a:r>
            <a:r>
              <a:rPr lang="zh-CN" altLang="en-US" sz="1800">
                <a:solidFill>
                  <a:schemeClr val="tx1"/>
                </a:solidFill>
                <a:latin typeface="楷体" panose="02010609060101010101" charset="-122"/>
                <a:ea typeface="楷体" panose="02010609060101010101" charset="-122"/>
              </a:rPr>
              <a:t>万分包成本</a:t>
            </a:r>
            <a:r>
              <a:rPr lang="en-US" altLang="zh-CN" sz="1800">
                <a:solidFill>
                  <a:schemeClr val="tx1"/>
                </a:solidFill>
                <a:latin typeface="楷体" panose="02010609060101010101" charset="-122"/>
                <a:ea typeface="楷体" panose="02010609060101010101" charset="-122"/>
              </a:rPr>
              <a:t>25 </a:t>
            </a:r>
            <a:r>
              <a:rPr lang="zh-CN" altLang="en-US" sz="1800">
                <a:solidFill>
                  <a:schemeClr val="tx1"/>
                </a:solidFill>
                <a:latin typeface="楷体" panose="02010609060101010101" charset="-122"/>
                <a:ea typeface="楷体" panose="02010609060101010101" charset="-122"/>
              </a:rPr>
              <a:t>万，盈利</a:t>
            </a:r>
            <a:r>
              <a:rPr lang="en-US" altLang="zh-CN" sz="1800">
                <a:solidFill>
                  <a:schemeClr val="tx1"/>
                </a:solidFill>
                <a:latin typeface="楷体" panose="02010609060101010101" charset="-122"/>
                <a:ea typeface="楷体" panose="02010609060101010101" charset="-122"/>
              </a:rPr>
              <a:t>20</a:t>
            </a:r>
            <a:r>
              <a:rPr lang="zh-CN" altLang="en-US" sz="1800">
                <a:solidFill>
                  <a:schemeClr val="tx1"/>
                </a:solidFill>
                <a:latin typeface="楷体" panose="02010609060101010101" charset="-122"/>
                <a:ea typeface="楷体" panose="02010609060101010101" charset="-122"/>
              </a:rPr>
              <a:t>万，多培养管理型</a:t>
            </a:r>
            <a:r>
              <a:rPr lang="zh-CN" altLang="en-US" sz="1800">
                <a:solidFill>
                  <a:schemeClr val="tx1"/>
                </a:solidFill>
                <a:latin typeface="楷体" panose="02010609060101010101" charset="-122"/>
                <a:ea typeface="楷体" panose="02010609060101010101" charset="-122"/>
              </a:rPr>
              <a:t>人才。</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3</a:t>
            </a:r>
            <a:r>
              <a:rPr lang="zh-CN" altLang="en-US" sz="1800">
                <a:latin typeface="楷体" panose="02010609060101010101" charset="-122"/>
                <a:ea typeface="楷体" panose="02010609060101010101" charset="-122"/>
                <a:sym typeface="+mn-ea"/>
              </a:rPr>
              <a:t>）</a:t>
            </a:r>
            <a:r>
              <a:rPr lang="zh-CN" altLang="en-US" sz="1800">
                <a:solidFill>
                  <a:schemeClr val="tx1"/>
                </a:solidFill>
                <a:latin typeface="楷体" panose="02010609060101010101" charset="-122"/>
                <a:ea typeface="楷体" panose="02010609060101010101" charset="-122"/>
              </a:rPr>
              <a:t>经营很残酷，要盯紧指标目标，</a:t>
            </a:r>
            <a:r>
              <a:rPr lang="zh-CN" altLang="en-US" sz="1800">
                <a:latin typeface="楷体" panose="02010609060101010101" charset="-122"/>
                <a:ea typeface="楷体" panose="02010609060101010101" charset="-122"/>
                <a:sym typeface="+mn-ea"/>
              </a:rPr>
              <a:t>经营要严谨，合同，数字，各类条款都要详读、积极沟通和争取。</a:t>
            </a:r>
            <a:r>
              <a:rPr lang="zh-CN" altLang="en-US" sz="1800">
                <a:solidFill>
                  <a:schemeClr val="tx1"/>
                </a:solidFill>
                <a:latin typeface="楷体" panose="02010609060101010101" charset="-122"/>
                <a:ea typeface="楷体" panose="02010609060101010101" charset="-122"/>
              </a:rPr>
              <a:t>我们专业技术人员也要有经营意识，要把公司的钱当做自己的钱去经营，才能把经营工作做好。（进松出紧的</a:t>
            </a:r>
            <a:r>
              <a:rPr lang="zh-CN" altLang="en-US" sz="1800">
                <a:solidFill>
                  <a:schemeClr val="tx1"/>
                </a:solidFill>
                <a:latin typeface="楷体" panose="02010609060101010101" charset="-122"/>
                <a:ea typeface="楷体" panose="02010609060101010101" charset="-122"/>
              </a:rPr>
              <a:t>原则）</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4</a:t>
            </a:r>
            <a:r>
              <a:rPr lang="zh-CN" altLang="en-US" sz="1800">
                <a:solidFill>
                  <a:schemeClr val="tx1"/>
                </a:solidFill>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sym typeface="+mn-ea"/>
              </a:rPr>
              <a:t>所有的经营都要有目的性的经营，不管是短期投资还是长期投资都是带目的性的，减少无用社交。</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5</a:t>
            </a:r>
            <a:r>
              <a:rPr lang="zh-CN" altLang="en-US"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经营永远大于管理，经营决定管理，管理服务经营，经营是对效益负责，管理是对效率负责。经营是眼光向外，管理是眼</a:t>
            </a:r>
            <a:r>
              <a:rPr lang="zh-CN" altLang="en-US" sz="1800">
                <a:solidFill>
                  <a:schemeClr val="tx1"/>
                </a:solidFill>
                <a:latin typeface="楷体" panose="02010609060101010101" charset="-122"/>
                <a:ea typeface="楷体" panose="02010609060101010101" charset="-122"/>
              </a:rPr>
              <a:t>光向内，经营要有狼性思维。</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管理要有系统</a:t>
            </a:r>
            <a:r>
              <a:rPr lang="zh-CN" altLang="en-US" sz="1800">
                <a:solidFill>
                  <a:schemeClr val="tx1"/>
                </a:solidFill>
                <a:latin typeface="楷体" panose="02010609060101010101" charset="-122"/>
                <a:ea typeface="楷体" panose="02010609060101010101" charset="-122"/>
              </a:rPr>
              <a:t>思维。</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35051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五、领导人员</a:t>
            </a:r>
            <a:r>
              <a:rPr lang="zh-CN" altLang="en-US" sz="1800" b="1">
                <a:solidFill>
                  <a:schemeClr val="tx1"/>
                </a:solidFill>
                <a:latin typeface="楷体" panose="02010609060101010101" charset="-122"/>
                <a:ea typeface="楷体" panose="02010609060101010101" charset="-122"/>
              </a:rPr>
              <a:t>应该要有的几点</a:t>
            </a:r>
            <a:r>
              <a:rPr lang="zh-CN" altLang="en-US" sz="1800" b="1">
                <a:solidFill>
                  <a:schemeClr val="tx1"/>
                </a:solidFill>
                <a:latin typeface="楷体" panose="02010609060101010101" charset="-122"/>
                <a:ea typeface="楷体" panose="02010609060101010101" charset="-122"/>
              </a:rPr>
              <a:t>意识：</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、一个领导首先你要关心的，就是安全生产，安全是生命，生产平稳是客户需求，连安全生产都不重视，那你应该</a:t>
            </a:r>
            <a:r>
              <a:rPr lang="zh-CN" altLang="en-US" sz="1800">
                <a:solidFill>
                  <a:schemeClr val="tx1"/>
                </a:solidFill>
                <a:latin typeface="楷体" panose="02010609060101010101" charset="-122"/>
                <a:ea typeface="楷体" panose="02010609060101010101" charset="-122"/>
              </a:rPr>
              <a:t>重视什么？</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、我们不是改变员工，而是引导</a:t>
            </a:r>
            <a:r>
              <a:rPr lang="zh-CN" altLang="en-US" sz="1800">
                <a:solidFill>
                  <a:schemeClr val="tx1"/>
                </a:solidFill>
                <a:latin typeface="楷体" panose="02010609060101010101" charset="-122"/>
                <a:ea typeface="楷体" panose="02010609060101010101" charset="-122"/>
              </a:rPr>
              <a:t>员工，员工是需要引导的，是需要</a:t>
            </a:r>
            <a:r>
              <a:rPr lang="zh-CN" altLang="en-US" sz="1800" b="1">
                <a:solidFill>
                  <a:srgbClr val="FF0000"/>
                </a:solidFill>
                <a:latin typeface="楷体" panose="02010609060101010101" charset="-122"/>
                <a:ea typeface="楷体" panose="02010609060101010101" charset="-122"/>
              </a:rPr>
              <a:t>适当</a:t>
            </a:r>
            <a:r>
              <a:rPr lang="zh-CN" altLang="en-US" sz="1800">
                <a:solidFill>
                  <a:schemeClr val="tx1"/>
                </a:solidFill>
                <a:latin typeface="楷体" panose="02010609060101010101" charset="-122"/>
                <a:ea typeface="楷体" panose="02010609060101010101" charset="-122"/>
              </a:rPr>
              <a:t>约束的，严格才能有战斗力，才能生活的更好。在小事上要严格要求员工，在大事上要保护员工。</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3</a:t>
            </a:r>
            <a:r>
              <a:rPr lang="zh-CN" altLang="en-US" sz="1800">
                <a:solidFill>
                  <a:schemeClr val="tx1"/>
                </a:solidFill>
                <a:latin typeface="楷体" panose="02010609060101010101" charset="-122"/>
                <a:ea typeface="楷体" panose="02010609060101010101" charset="-122"/>
              </a:rPr>
              <a:t>、我们每个岗位每个班组都很重要，只是角色不一样而已，同时在不同时期同一岗位的重要性也不一样，（安全岗位、经营预结算岗位、宣传岗位）所有的岗位是直接的或者间接的服务于经营岗位，我们最终的目标是效益最大化，要把钱</a:t>
            </a:r>
            <a:r>
              <a:rPr lang="zh-CN" altLang="en-US" sz="1800">
                <a:solidFill>
                  <a:schemeClr val="tx1"/>
                </a:solidFill>
                <a:latin typeface="楷体" panose="02010609060101010101" charset="-122"/>
                <a:ea typeface="楷体" panose="02010609060101010101" charset="-122"/>
              </a:rPr>
              <a:t>收回来。</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4</a:t>
            </a:r>
            <a:r>
              <a:rPr lang="zh-CN" altLang="en-US" sz="1800">
                <a:solidFill>
                  <a:schemeClr val="tx1"/>
                </a:solidFill>
                <a:latin typeface="楷体" panose="02010609060101010101" charset="-122"/>
                <a:ea typeface="楷体" panose="02010609060101010101" charset="-122"/>
              </a:rPr>
              <a:t>、领导甚至我们的管理人员，自驱力一定要强，一定要主动有思路的去工作，</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这点年轻领导和年轻管理人员更要重视，不要别人老提醒你，更不能出现催着你，盯着你，如果是这样，你可能不适合当领导和管理人员了。</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5</a:t>
            </a:r>
            <a:r>
              <a:rPr lang="zh-CN" altLang="en-US" sz="1800">
                <a:solidFill>
                  <a:schemeClr val="tx1"/>
                </a:solidFill>
                <a:latin typeface="楷体" panose="02010609060101010101" charset="-122"/>
                <a:ea typeface="楷体" panose="02010609060101010101" charset="-122"/>
              </a:rPr>
              <a:t>、领导一定要有复盘的管理思维，一定要有考虑问题的体系思维，一定要有走一步规划好三步的战略思维，要有</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冰冻三尺非一日之寒的韧性和海纳百世的大格局胸怀</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。一定要有</a:t>
            </a:r>
            <a:r>
              <a:rPr lang="zh-CN" altLang="en-US" sz="1800">
                <a:solidFill>
                  <a:schemeClr val="tx1"/>
                </a:solidFill>
                <a:latin typeface="楷体" panose="02010609060101010101" charset="-122"/>
                <a:ea typeface="楷体" panose="02010609060101010101" charset="-122"/>
              </a:rPr>
              <a:t>韧性。</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496316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六、来钦州分公司</a:t>
            </a:r>
            <a:r>
              <a:rPr lang="zh-CN" altLang="en-US" sz="1800" b="1">
                <a:solidFill>
                  <a:schemeClr val="tx1"/>
                </a:solidFill>
                <a:latin typeface="楷体" panose="02010609060101010101" charset="-122"/>
                <a:ea typeface="楷体" panose="02010609060101010101" charset="-122"/>
              </a:rPr>
              <a:t>三个月开展的</a:t>
            </a:r>
            <a:r>
              <a:rPr lang="zh-CN" altLang="en-US" sz="1800" b="1">
                <a:solidFill>
                  <a:schemeClr val="tx1"/>
                </a:solidFill>
                <a:latin typeface="楷体" panose="02010609060101010101" charset="-122"/>
                <a:ea typeface="楷体" panose="02010609060101010101" charset="-122"/>
              </a:rPr>
              <a:t>工作：</a:t>
            </a:r>
            <a:endParaRPr lang="zh-CN" altLang="en-US" sz="1800" b="1">
              <a:solidFill>
                <a:schemeClr val="tx1"/>
              </a:solidFill>
              <a:latin typeface="楷体" panose="02010609060101010101" charset="-122"/>
              <a:ea typeface="楷体" panose="02010609060101010101" charset="-122"/>
            </a:endParaRPr>
          </a:p>
          <a:p>
            <a:pPr algn="just">
              <a:lnSpc>
                <a:spcPct val="100000"/>
              </a:lnSpc>
            </a:pPr>
            <a:r>
              <a:rPr lang="zh-CN" altLang="en-US" sz="1800" b="1">
                <a:solidFill>
                  <a:schemeClr val="tx1"/>
                </a:solidFill>
                <a:latin typeface="楷体" panose="02010609060101010101" charset="-122"/>
                <a:ea typeface="楷体" panose="02010609060101010101" charset="-122"/>
              </a:rPr>
              <a:t>钦州分公司基本情况</a:t>
            </a:r>
            <a:r>
              <a:rPr lang="zh-CN" altLang="en-US" sz="1800" b="1">
                <a:solidFill>
                  <a:schemeClr val="tx1"/>
                </a:solidFill>
                <a:latin typeface="楷体" panose="02010609060101010101" charset="-122"/>
                <a:ea typeface="楷体" panose="02010609060101010101" charset="-122"/>
              </a:rPr>
              <a:t>介绍：</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钦州分公司成立于2011年左右，分公司已运营近15年，十五年来，分公司目前有中石油广西石化和华谊能化一期维保市场，目前自有人员165人，分包员工140人左右，目前华谊能化三期综合标段三已中标进</a:t>
            </a:r>
            <a:r>
              <a:rPr lang="en-US" altLang="zh-CN" sz="1800">
                <a:solidFill>
                  <a:schemeClr val="tx1"/>
                </a:solidFill>
                <a:latin typeface="楷体" panose="02010609060101010101" charset="-122"/>
                <a:ea typeface="楷体" panose="02010609060101010101" charset="-122"/>
              </a:rPr>
              <a:t>72</a:t>
            </a:r>
            <a:r>
              <a:rPr lang="zh-CN" altLang="en-US" sz="1800">
                <a:solidFill>
                  <a:schemeClr val="tx1"/>
                </a:solidFill>
                <a:latin typeface="楷体" panose="02010609060101010101" charset="-122"/>
                <a:ea typeface="楷体" panose="02010609060101010101" charset="-122"/>
              </a:rPr>
              <a:t>人，华谊氯碱电动标段已中标</a:t>
            </a:r>
            <a:r>
              <a:rPr lang="en-US" altLang="zh-CN" sz="1800">
                <a:solidFill>
                  <a:schemeClr val="tx1"/>
                </a:solidFill>
                <a:latin typeface="楷体" panose="02010609060101010101" charset="-122"/>
                <a:ea typeface="楷体" panose="02010609060101010101" charset="-122"/>
              </a:rPr>
              <a:t>61</a:t>
            </a:r>
            <a:r>
              <a:rPr lang="zh-CN" altLang="en-US" sz="1800">
                <a:solidFill>
                  <a:schemeClr val="tx1"/>
                </a:solidFill>
                <a:latin typeface="楷体" panose="02010609060101010101" charset="-122"/>
                <a:ea typeface="楷体" panose="02010609060101010101" charset="-122"/>
              </a:rPr>
              <a:t>人，广西石化近期会启动招标（预计增加</a:t>
            </a:r>
            <a:r>
              <a:rPr lang="en-US" altLang="zh-CN" sz="1800">
                <a:solidFill>
                  <a:schemeClr val="tx1"/>
                </a:solidFill>
                <a:latin typeface="楷体" panose="02010609060101010101" charset="-122"/>
                <a:ea typeface="楷体" panose="02010609060101010101" charset="-122"/>
              </a:rPr>
              <a:t>90</a:t>
            </a:r>
            <a:r>
              <a:rPr lang="zh-CN" altLang="en-US" sz="1800">
                <a:solidFill>
                  <a:schemeClr val="tx1"/>
                </a:solidFill>
                <a:latin typeface="楷体" panose="02010609060101010101" charset="-122"/>
                <a:ea typeface="楷体" panose="02010609060101010101" charset="-122"/>
              </a:rPr>
              <a:t>人）。</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chemeClr val="tx1"/>
                </a:solidFill>
                <a:latin typeface="楷体" panose="02010609060101010101" charset="-122"/>
                <a:ea typeface="楷体" panose="02010609060101010101" charset="-122"/>
              </a:rPr>
              <a:t>钦州港的地理优势：</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1.区位优势显著：钦州港背靠大西南，毗邻粤港澳，面向东南亚，是 “一带一路” 西部陆海新通道的重要节点城市，也是北部湾经济区的地理中心和核心发展区，是西南地区通往东盟国家最便捷的出海大通道，能够有效降低物流成本，提高运输效率，是经济活动的交际点。</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2.港口条件优越：钦州港位于中国南海北部湾北岸的钦州湾内，三面临陆，水深浪小，水域宽阔，是天然的深水良港。它拥有 240 多公里长的码头岸线，其中深水岸线 54 公里，可建 1-30 万吨级码头 200 多个，建成后可形成 5 亿吨以上的吞吐能力，是运输航道的中转站。</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018405"/>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sz="1800">
                <a:solidFill>
                  <a:schemeClr val="tx1"/>
                </a:solidFill>
                <a:latin typeface="楷体" panose="02010609060101010101" charset="-122"/>
                <a:ea typeface="楷体" panose="02010609060101010101" charset="-122"/>
              </a:rPr>
              <a:t>3.经济辐射范围广：钦州港处于华南经济圈、西南经济圈与东盟经济圈的结合部，周边拥有由高速铁路、高速公路、远洋运输、航空运输组成的四通八达的综合交通集疏运体系，能够辐射带动西南地区以及东盟国家的经济发展，促进区域间的贸易往来和经济合作，是贸易汇集的集合点。</a:t>
            </a:r>
            <a:endParaRPr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sz="1800">
                <a:solidFill>
                  <a:schemeClr val="tx1"/>
                </a:solidFill>
                <a:latin typeface="楷体" panose="02010609060101010101" charset="-122"/>
                <a:ea typeface="楷体" panose="02010609060101010101" charset="-122"/>
              </a:rPr>
              <a:t>4.石化群产业链已雏形：钦州市有钦州港国家级工业经济开发区、中马园区和那丽园区，目前主要有1000万吨炼油能力的中石油广西石化，即将投产的120万吨乙烯装置（</a:t>
            </a:r>
            <a:r>
              <a:rPr lang="zh-CN" sz="1800">
                <a:solidFill>
                  <a:schemeClr val="tx1"/>
                </a:solidFill>
                <a:latin typeface="楷体" panose="02010609060101010101" charset="-122"/>
                <a:ea typeface="楷体" panose="02010609060101010101" charset="-122"/>
              </a:rPr>
              <a:t>近</a:t>
            </a:r>
            <a:r>
              <a:rPr sz="1800">
                <a:solidFill>
                  <a:schemeClr val="tx1"/>
                </a:solidFill>
                <a:latin typeface="楷体" panose="02010609060101010101" charset="-122"/>
                <a:ea typeface="楷体" panose="02010609060101010101" charset="-122"/>
              </a:rPr>
              <a:t>400亿元投资），上海华谊集团投资的华谊能化、华谊新材料和华谊氯碱一二期，预计2026年3月投产的华谊能化、华谊新材料和华谊氯碱的三期项目（一二三期投资840亿元），其中还有恒逸等知名石化企业。目前钦州港石化产业集群已初步建立，上下游供应链已基本形成。</a:t>
            </a:r>
            <a:endParaRPr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sz="1800" b="1">
                <a:solidFill>
                  <a:srgbClr val="FF0000"/>
                </a:solidFill>
                <a:latin typeface="楷体" panose="02010609060101010101" charset="-122"/>
                <a:ea typeface="楷体" panose="02010609060101010101" charset="-122"/>
              </a:rPr>
              <a:t>我是临时抽调来钦州，感谢公司领导的</a:t>
            </a:r>
            <a:r>
              <a:rPr lang="zh-CN" sz="1800" b="1">
                <a:solidFill>
                  <a:srgbClr val="FF0000"/>
                </a:solidFill>
                <a:latin typeface="楷体" panose="02010609060101010101" charset="-122"/>
                <a:ea typeface="楷体" panose="02010609060101010101" charset="-122"/>
              </a:rPr>
              <a:t>信任。</a:t>
            </a:r>
            <a:endParaRPr lang="zh-CN"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zh-CN" sz="1800" b="1">
                <a:solidFill>
                  <a:srgbClr val="FF0000"/>
                </a:solidFill>
                <a:latin typeface="楷体" panose="02010609060101010101" charset="-122"/>
                <a:ea typeface="楷体" panose="02010609060101010101" charset="-122"/>
              </a:rPr>
              <a:t>（昨天还在福建中化对接</a:t>
            </a:r>
            <a:r>
              <a:rPr lang="en-US" altLang="zh-CN" sz="1800" b="1">
                <a:solidFill>
                  <a:srgbClr val="FF0000"/>
                </a:solidFill>
                <a:latin typeface="楷体" panose="02010609060101010101" charset="-122"/>
                <a:ea typeface="楷体" panose="02010609060101010101" charset="-122"/>
              </a:rPr>
              <a:t>12</a:t>
            </a:r>
            <a:r>
              <a:rPr lang="zh-CN" altLang="en-US" sz="1800" b="1">
                <a:solidFill>
                  <a:srgbClr val="FF0000"/>
                </a:solidFill>
                <a:latin typeface="楷体" panose="02010609060101010101" charset="-122"/>
                <a:ea typeface="楷体" panose="02010609060101010101" charset="-122"/>
              </a:rPr>
              <a:t>月大检修项目，刚回到海南</a:t>
            </a:r>
            <a:r>
              <a:rPr lang="zh-CN" altLang="en-US" sz="1800" b="1">
                <a:solidFill>
                  <a:srgbClr val="FF0000"/>
                </a:solidFill>
                <a:latin typeface="楷体" panose="02010609060101010101" charset="-122"/>
                <a:ea typeface="楷体" panose="02010609060101010101" charset="-122"/>
              </a:rPr>
              <a:t>东方，第二天就过来钦州分公司</a:t>
            </a:r>
            <a:r>
              <a:rPr lang="zh-CN" sz="1800" b="1">
                <a:solidFill>
                  <a:schemeClr val="tx1"/>
                </a:solidFill>
                <a:latin typeface="楷体" panose="02010609060101010101" charset="-122"/>
                <a:ea typeface="楷体" panose="02010609060101010101" charset="-122"/>
              </a:rPr>
              <a:t>）</a:t>
            </a:r>
            <a:endParaRPr lang="zh-CN"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492760" y="1160780"/>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首先我</a:t>
            </a:r>
            <a:r>
              <a:rPr lang="en-US" altLang="zh-CN" sz="1800">
                <a:solidFill>
                  <a:schemeClr val="tx1"/>
                </a:solidFill>
                <a:latin typeface="楷体" panose="02010609060101010101" charset="-122"/>
                <a:ea typeface="楷体" panose="02010609060101010101" charset="-122"/>
              </a:rPr>
              <a:t>6</a:t>
            </a:r>
            <a:r>
              <a:rPr lang="zh-CN" altLang="en-US" sz="1800">
                <a:solidFill>
                  <a:schemeClr val="tx1"/>
                </a:solidFill>
                <a:latin typeface="楷体" panose="02010609060101010101" charset="-122"/>
                <a:ea typeface="楷体" panose="02010609060101010101" charset="-122"/>
              </a:rPr>
              <a:t>月底第一次来到钦州分公司，参与了公司组织的检查，我参与了经营岗位的日常规范化检查，管理流程很不规范（没有几个付款依据和分包</a:t>
            </a:r>
            <a:r>
              <a:rPr lang="zh-CN" altLang="en-US" sz="1800">
                <a:solidFill>
                  <a:schemeClr val="tx1"/>
                </a:solidFill>
                <a:latin typeface="楷体" panose="02010609060101010101" charset="-122"/>
                <a:ea typeface="楷体" panose="02010609060101010101" charset="-122"/>
              </a:rPr>
              <a:t>合同）。</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rgbClr val="FF0000"/>
                </a:solidFill>
                <a:latin typeface="楷体" panose="02010609060101010101" charset="-122"/>
                <a:ea typeface="楷体" panose="02010609060101010101" charset="-122"/>
              </a:rPr>
              <a:t>广西石化现状：</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7</a:t>
            </a:r>
            <a:r>
              <a:rPr lang="zh-CN" altLang="en-US" sz="1800">
                <a:solidFill>
                  <a:schemeClr val="tx1"/>
                </a:solidFill>
                <a:latin typeface="楷体" panose="02010609060101010101" charset="-122"/>
                <a:ea typeface="楷体" panose="02010609060101010101" charset="-122"/>
              </a:rPr>
              <a:t>月初再次过来，拜访广西石化高层和对口部门领导，高层对</a:t>
            </a:r>
            <a:r>
              <a:rPr lang="zh-CN" altLang="en-US" sz="1800">
                <a:solidFill>
                  <a:schemeClr val="tx1"/>
                </a:solidFill>
                <a:latin typeface="楷体" panose="02010609060101010101" charset="-122"/>
                <a:ea typeface="楷体" panose="02010609060101010101" charset="-122"/>
              </a:rPr>
              <a:t>我们态度不怎么好，对口部门对长炼机电评价特别低。（</a:t>
            </a:r>
            <a:r>
              <a:rPr lang="zh-CN" altLang="en-US" sz="1800">
                <a:latin typeface="楷体" panose="02010609060101010101" charset="-122"/>
                <a:ea typeface="楷体" panose="02010609060101010101" charset="-122"/>
                <a:sym typeface="+mn-ea"/>
              </a:rPr>
              <a:t>机动处处长反映，长炼机电</a:t>
            </a:r>
            <a:r>
              <a:rPr lang="zh-CN" altLang="en-US" sz="1800">
                <a:solidFill>
                  <a:schemeClr val="tx1"/>
                </a:solidFill>
                <a:latin typeface="楷体" panose="02010609060101010101" charset="-122"/>
                <a:ea typeface="楷体" panose="02010609060101010101" charset="-122"/>
              </a:rPr>
              <a:t>这些年来对燕化正邦包而不管、技术人员水平差，已经持续很久，一直没有得到改善和解决，当时给我反馈的意见是对长炼机电失去了信心，有种</a:t>
            </a:r>
            <a:r>
              <a:rPr lang="en-US" altLang="zh-CN" sz="1800">
                <a:solidFill>
                  <a:schemeClr val="tx1"/>
                </a:solidFill>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sym typeface="+mn-ea"/>
              </a:rPr>
              <a:t>死猪不怕开水烫</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的状态，机动处是决定我们单位维保投标的核心部门和核心领导）同时广西石化已经在研讨维保招投标事情，不提供我们任何信息（当时收到的消息是：</a:t>
            </a:r>
            <a:r>
              <a:rPr lang="zh-CN" altLang="en-US" sz="1800" b="1">
                <a:solidFill>
                  <a:srgbClr val="FF0000"/>
                </a:solidFill>
                <a:latin typeface="楷体" panose="02010609060101010101" charset="-122"/>
                <a:ea typeface="楷体" panose="02010609060101010101" charset="-122"/>
              </a:rPr>
              <a:t>广西石化维保投标当时暂定</a:t>
            </a:r>
            <a:r>
              <a:rPr lang="en-US" altLang="zh-CN" sz="1800" b="1">
                <a:solidFill>
                  <a:srgbClr val="FF0000"/>
                </a:solidFill>
                <a:latin typeface="楷体" panose="02010609060101010101" charset="-122"/>
                <a:ea typeface="楷体" panose="02010609060101010101" charset="-122"/>
              </a:rPr>
              <a:t>8</a:t>
            </a:r>
            <a:r>
              <a:rPr lang="zh-CN" altLang="en-US" sz="1800" b="1">
                <a:solidFill>
                  <a:srgbClr val="FF0000"/>
                </a:solidFill>
                <a:latin typeface="楷体" panose="02010609060101010101" charset="-122"/>
                <a:ea typeface="楷体" panose="02010609060101010101" charset="-122"/>
              </a:rPr>
              <a:t>月份开始启动，压力也特别大</a:t>
            </a:r>
            <a:r>
              <a:rPr lang="zh-CN" altLang="en-US" sz="1800">
                <a:solidFill>
                  <a:schemeClr val="tx1"/>
                </a:solidFill>
                <a:latin typeface="楷体" panose="02010609060101010101" charset="-122"/>
                <a:ea typeface="楷体" panose="02010609060101010101" charset="-122"/>
              </a:rPr>
              <a:t>）。</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说明：燕化正邦机电仪六个班组，我们机电仪三个班组。技术力量比他们弱，人员基数比他们</a:t>
            </a:r>
            <a:r>
              <a:rPr lang="zh-CN" altLang="en-US" sz="1800">
                <a:solidFill>
                  <a:schemeClr val="tx1"/>
                </a:solidFill>
                <a:latin typeface="楷体" panose="02010609060101010101" charset="-122"/>
                <a:ea typeface="楷体" panose="02010609060101010101" charset="-122"/>
              </a:rPr>
              <a:t>小。</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rgbClr val="FF0000"/>
                </a:solidFill>
                <a:latin typeface="楷体" panose="02010609060101010101" charset="-122"/>
                <a:ea typeface="楷体" panose="02010609060101010101" charset="-122"/>
              </a:rPr>
              <a:t>华谊能化现状：</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华谊能化业主对我方评价整体较好，员工队伍作风整体比较硬朗，</a:t>
            </a:r>
            <a:r>
              <a:rPr lang="zh-CN" altLang="en-US" sz="1800">
                <a:latin typeface="楷体" panose="02010609060101010101" charset="-122"/>
                <a:ea typeface="楷体" panose="02010609060101010101" charset="-122"/>
                <a:sym typeface="+mn-ea"/>
              </a:rPr>
              <a:t>曾总</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03960"/>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latin typeface="楷体" panose="02010609060101010101" charset="-122"/>
                <a:ea typeface="楷体" panose="02010609060101010101" charset="-122"/>
                <a:sym typeface="+mn-ea"/>
              </a:rPr>
              <a:t>带队拜访高层领导，设备副总经理在会上提出：一个月</a:t>
            </a:r>
            <a:r>
              <a:rPr lang="zh-CN" altLang="en-US" sz="1800">
                <a:latin typeface="楷体" panose="02010609060101010101" charset="-122"/>
                <a:ea typeface="楷体" panose="02010609060101010101" charset="-122"/>
                <a:sym typeface="+mn-ea"/>
              </a:rPr>
              <a:t>后要对我进行面试和考核，不行需要更换人员，同时面临着华谊能化三期和氯碱三期马上投标的重大经营活动（</a:t>
            </a:r>
            <a:r>
              <a:rPr lang="en-US" altLang="zh-CN" sz="1800">
                <a:latin typeface="楷体" panose="02010609060101010101" charset="-122"/>
                <a:ea typeface="楷体" panose="02010609060101010101" charset="-122"/>
                <a:sym typeface="+mn-ea"/>
              </a:rPr>
              <a:t>8</a:t>
            </a:r>
            <a:r>
              <a:rPr lang="zh-CN" altLang="en-US" sz="1800">
                <a:latin typeface="楷体" panose="02010609060101010101" charset="-122"/>
                <a:ea typeface="楷体" panose="02010609060101010101" charset="-122"/>
                <a:sym typeface="+mn-ea"/>
              </a:rPr>
              <a:t>个维保标段选择参与</a:t>
            </a:r>
            <a:r>
              <a:rPr lang="en-US" altLang="zh-CN" sz="1800">
                <a:latin typeface="楷体" panose="02010609060101010101" charset="-122"/>
                <a:ea typeface="楷体" panose="02010609060101010101" charset="-122"/>
                <a:sym typeface="+mn-ea"/>
              </a:rPr>
              <a:t>4</a:t>
            </a:r>
            <a:r>
              <a:rPr lang="zh-CN" altLang="en-US" sz="1800">
                <a:latin typeface="楷体" panose="02010609060101010101" charset="-122"/>
                <a:ea typeface="楷体" panose="02010609060101010101" charset="-122"/>
                <a:sym typeface="+mn-ea"/>
              </a:rPr>
              <a:t>个）</a:t>
            </a:r>
            <a:r>
              <a:rPr lang="zh-CN" altLang="en-US" sz="1800" b="1">
                <a:solidFill>
                  <a:srgbClr val="FF0000"/>
                </a:solidFill>
                <a:latin typeface="楷体" panose="02010609060101010101" charset="-122"/>
                <a:ea typeface="楷体" panose="02010609060101010101" charset="-122"/>
                <a:sym typeface="+mn-ea"/>
              </a:rPr>
              <a:t>压力特别大</a:t>
            </a:r>
            <a:r>
              <a:rPr lang="zh-CN" altLang="en-US" sz="1800">
                <a:latin typeface="楷体" panose="02010609060101010101" charset="-122"/>
                <a:ea typeface="楷体" panose="02010609060101010101" charset="-122"/>
                <a:sym typeface="+mn-ea"/>
              </a:rPr>
              <a:t>。</a:t>
            </a:r>
            <a:r>
              <a:rPr lang="en-US" altLang="zh-CN" sz="1800">
                <a:solidFill>
                  <a:schemeClr val="tx1"/>
                </a:solidFill>
                <a:latin typeface="楷体" panose="02010609060101010101" charset="-122"/>
                <a:ea typeface="楷体" panose="02010609060101010101" charset="-122"/>
              </a:rPr>
              <a:t> </a:t>
            </a:r>
            <a:endParaRPr lang="en-US" altLang="zh-CN"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最后在</a:t>
            </a:r>
            <a:r>
              <a:rPr lang="en-US" altLang="zh-CN" sz="1800">
                <a:solidFill>
                  <a:schemeClr val="tx1"/>
                </a:solidFill>
                <a:latin typeface="楷体" panose="02010609060101010101" charset="-122"/>
                <a:ea typeface="楷体" panose="02010609060101010101" charset="-122"/>
              </a:rPr>
              <a:t>7</a:t>
            </a:r>
            <a:r>
              <a:rPr lang="zh-CN" altLang="en-US" sz="1800">
                <a:solidFill>
                  <a:schemeClr val="tx1"/>
                </a:solidFill>
                <a:latin typeface="楷体" panose="02010609060101010101" charset="-122"/>
                <a:ea typeface="楷体" panose="02010609060101010101" charset="-122"/>
              </a:rPr>
              <a:t>月份、</a:t>
            </a:r>
            <a:r>
              <a:rPr lang="en-US" altLang="zh-CN" sz="1800">
                <a:solidFill>
                  <a:schemeClr val="tx1"/>
                </a:solidFill>
                <a:latin typeface="楷体" panose="02010609060101010101" charset="-122"/>
                <a:ea typeface="楷体" panose="02010609060101010101" charset="-122"/>
              </a:rPr>
              <a:t>8</a:t>
            </a:r>
            <a:r>
              <a:rPr lang="zh-CN" altLang="en-US" sz="1800">
                <a:solidFill>
                  <a:schemeClr val="tx1"/>
                </a:solidFill>
                <a:latin typeface="楷体" panose="02010609060101010101" charset="-122"/>
                <a:ea typeface="楷体" panose="02010609060101010101" charset="-122"/>
              </a:rPr>
              <a:t>月份陆续开展华谊能化和华谊氯碱投标，我们分公司技术人员第一次</a:t>
            </a:r>
            <a:r>
              <a:rPr lang="zh-CN" altLang="en-US" sz="1800">
                <a:solidFill>
                  <a:schemeClr val="tx1"/>
                </a:solidFill>
                <a:latin typeface="楷体" panose="02010609060101010101" charset="-122"/>
                <a:ea typeface="楷体" panose="02010609060101010101" charset="-122"/>
              </a:rPr>
              <a:t>全程参与投标工作，感谢公司经营部的指导。</a:t>
            </a:r>
            <a:r>
              <a:rPr lang="en-US" altLang="zh-CN" sz="1800">
                <a:solidFill>
                  <a:schemeClr val="tx1"/>
                </a:solidFill>
                <a:latin typeface="楷体" panose="02010609060101010101" charset="-122"/>
                <a:ea typeface="楷体" panose="02010609060101010101" charset="-122"/>
              </a:rPr>
              <a:t>  </a:t>
            </a:r>
            <a:endParaRPr lang="en-US" altLang="zh-CN"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rgbClr val="FF0000"/>
                </a:solidFill>
                <a:latin typeface="楷体" panose="02010609060101010101" charset="-122"/>
                <a:ea typeface="楷体" panose="02010609060101010101" charset="-122"/>
              </a:rPr>
              <a:t>两个市场面临着不同棘手的事情，我们团队是这样</a:t>
            </a:r>
            <a:r>
              <a:rPr lang="zh-CN" altLang="en-US" sz="1800" b="1">
                <a:solidFill>
                  <a:srgbClr val="FF0000"/>
                </a:solidFill>
                <a:latin typeface="楷体" panose="02010609060101010101" charset="-122"/>
                <a:ea typeface="楷体" panose="02010609060101010101" charset="-122"/>
              </a:rPr>
              <a:t>做的。</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刘进军经理，把控分公司全局，重点梳理内控流程，强化岗位</a:t>
            </a:r>
            <a:r>
              <a:rPr lang="zh-CN" altLang="en-US" sz="1800">
                <a:solidFill>
                  <a:schemeClr val="tx1"/>
                </a:solidFill>
                <a:latin typeface="楷体" panose="02010609060101010101" charset="-122"/>
                <a:ea typeface="楷体" panose="02010609060101010101" charset="-122"/>
              </a:rPr>
              <a:t>职责。</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我这边主要负责分公司现场安全生产和经营工作。面对广西石化客户满意度低和华谊投标事情，两边同步去落实。分公司其他领导负责好自己专业和主管内的</a:t>
            </a:r>
            <a:r>
              <a:rPr lang="zh-CN" altLang="en-US" sz="1800">
                <a:solidFill>
                  <a:schemeClr val="tx1"/>
                </a:solidFill>
                <a:latin typeface="楷体" panose="02010609060101010101" charset="-122"/>
                <a:ea typeface="楷体" panose="02010609060101010101" charset="-122"/>
              </a:rPr>
              <a:t>工作。</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rgbClr val="FF0000"/>
                </a:solidFill>
                <a:latin typeface="楷体" panose="02010609060101010101" charset="-122"/>
                <a:ea typeface="楷体" panose="02010609060101010101" charset="-122"/>
              </a:rPr>
              <a:t>广西石化当时发现的问题：</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、我们管理人员不管燕化正邦，部分专业自身能力还不足</a:t>
            </a:r>
            <a:r>
              <a:rPr lang="zh-CN" altLang="en-US" sz="1800">
                <a:solidFill>
                  <a:schemeClr val="tx1"/>
                </a:solidFill>
                <a:latin typeface="楷体" panose="02010609060101010101" charset="-122"/>
                <a:ea typeface="楷体" panose="02010609060101010101" charset="-122"/>
              </a:rPr>
              <a:t>他们。</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、我们生产意识不强，事不过夜的要求没有落地，定期工作落实不好，</a:t>
            </a:r>
            <a:r>
              <a:rPr lang="zh-CN" altLang="en-US" sz="1800">
                <a:solidFill>
                  <a:schemeClr val="tx1"/>
                </a:solidFill>
                <a:latin typeface="楷体" panose="02010609060101010101" charset="-122"/>
                <a:ea typeface="楷体" panose="02010609060101010101" charset="-122"/>
              </a:rPr>
              <a:t>运行部业主意见</a:t>
            </a:r>
            <a:r>
              <a:rPr lang="zh-CN" altLang="en-US" sz="1800">
                <a:solidFill>
                  <a:schemeClr val="tx1"/>
                </a:solidFill>
                <a:latin typeface="楷体" panose="02010609060101010101" charset="-122"/>
                <a:ea typeface="楷体" panose="02010609060101010101" charset="-122"/>
              </a:rPr>
              <a:t>大。</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3</a:t>
            </a:r>
            <a:r>
              <a:rPr lang="zh-CN" altLang="en-US" sz="1800">
                <a:solidFill>
                  <a:schemeClr val="tx1"/>
                </a:solidFill>
                <a:latin typeface="楷体" panose="02010609060101010101" charset="-122"/>
                <a:ea typeface="楷体" panose="02010609060101010101" charset="-122"/>
              </a:rPr>
              <a:t>、有一些老问题长期没有得到的有效的解决。（机组跳机没有彻底</a:t>
            </a:r>
            <a:r>
              <a:rPr lang="zh-CN" altLang="en-US" sz="1800">
                <a:solidFill>
                  <a:schemeClr val="tx1"/>
                </a:solidFill>
                <a:latin typeface="楷体" panose="02010609060101010101" charset="-122"/>
                <a:ea typeface="楷体" panose="02010609060101010101" charset="-122"/>
              </a:rPr>
              <a:t>解决）</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09675"/>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sz="1800">
                <a:latin typeface="楷体" panose="02010609060101010101" charset="-122"/>
                <a:ea typeface="楷体" panose="02010609060101010101" charset="-122"/>
                <a:sym typeface="+mn-ea"/>
              </a:rPr>
              <a:t>4</a:t>
            </a:r>
            <a:r>
              <a:rPr lang="zh-CN" altLang="en-US" sz="1800">
                <a:latin typeface="楷体" panose="02010609060101010101" charset="-122"/>
                <a:ea typeface="楷体" panose="02010609060101010101" charset="-122"/>
                <a:sym typeface="+mn-ea"/>
              </a:rPr>
              <a:t>、我刚来，燕化正邦多次出现故障多次被投诉，有故障也不汇报，有一次我到领导交流我还不知道某些设备跳了的被动局面</a:t>
            </a:r>
            <a:r>
              <a:rPr lang="zh-CN" altLang="en-US" sz="1800">
                <a:solidFill>
                  <a:schemeClr val="tx1"/>
                </a:solidFill>
                <a:latin typeface="楷体" panose="02010609060101010101" charset="-122"/>
                <a:ea typeface="楷体" panose="02010609060101010101" charset="-122"/>
              </a:rPr>
              <a:t>。（生产管理</a:t>
            </a:r>
            <a:r>
              <a:rPr lang="zh-CN" altLang="en-US" sz="1800">
                <a:solidFill>
                  <a:schemeClr val="tx1"/>
                </a:solidFill>
                <a:latin typeface="楷体" panose="02010609060101010101" charset="-122"/>
                <a:ea typeface="楷体" panose="02010609060101010101" charset="-122"/>
              </a:rPr>
              <a:t>失控）</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rgbClr val="FF0000"/>
                </a:solidFill>
                <a:latin typeface="楷体" panose="02010609060101010101" charset="-122"/>
                <a:ea typeface="楷体" panose="02010609060101010101" charset="-122"/>
              </a:rPr>
              <a:t>我们是这样做的：</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、我从海南交接</a:t>
            </a:r>
            <a:r>
              <a:rPr lang="zh-CN" altLang="en-US" sz="1800">
                <a:solidFill>
                  <a:schemeClr val="tx1"/>
                </a:solidFill>
                <a:latin typeface="楷体" panose="02010609060101010101" charset="-122"/>
                <a:ea typeface="楷体" panose="02010609060101010101" charset="-122"/>
              </a:rPr>
              <a:t>完过来就再次拜访业主，表决心，我是长期定居在钦州的，我小孩一个六年级，一个一年级，最起码呆钦州</a:t>
            </a:r>
            <a:r>
              <a:rPr lang="en-US" altLang="zh-CN" sz="1800">
                <a:solidFill>
                  <a:schemeClr val="tx1"/>
                </a:solidFill>
                <a:latin typeface="楷体" panose="02010609060101010101" charset="-122"/>
                <a:ea typeface="楷体" panose="02010609060101010101" charset="-122"/>
              </a:rPr>
              <a:t>12</a:t>
            </a:r>
            <a:r>
              <a:rPr lang="zh-CN" altLang="en-US" sz="1800">
                <a:solidFill>
                  <a:schemeClr val="tx1"/>
                </a:solidFill>
                <a:latin typeface="楷体" panose="02010609060101010101" charset="-122"/>
                <a:ea typeface="楷体" panose="02010609060101010101" charset="-122"/>
              </a:rPr>
              <a:t>年。为了我家庭稳定，我必须</a:t>
            </a:r>
            <a:r>
              <a:rPr lang="zh-CN" altLang="en-US" sz="1800">
                <a:solidFill>
                  <a:schemeClr val="tx1"/>
                </a:solidFill>
                <a:latin typeface="楷体" panose="02010609060101010101" charset="-122"/>
                <a:ea typeface="楷体" panose="02010609060101010101" charset="-122"/>
              </a:rPr>
              <a:t>好好干。</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、根据收到广西石化</a:t>
            </a:r>
            <a:r>
              <a:rPr lang="en-US" altLang="zh-CN" sz="1800">
                <a:solidFill>
                  <a:schemeClr val="tx1"/>
                </a:solidFill>
                <a:latin typeface="楷体" panose="02010609060101010101" charset="-122"/>
                <a:ea typeface="楷体" panose="02010609060101010101" charset="-122"/>
              </a:rPr>
              <a:t>8</a:t>
            </a:r>
            <a:r>
              <a:rPr lang="zh-CN" altLang="en-US" sz="1800">
                <a:solidFill>
                  <a:schemeClr val="tx1"/>
                </a:solidFill>
                <a:latin typeface="楷体" panose="02010609060101010101" charset="-122"/>
                <a:ea typeface="楷体" panose="02010609060101010101" charset="-122"/>
              </a:rPr>
              <a:t>月份就投标的消息，时间紧，印象差，我们领导班子讨论，如何在最短的时间里面让业主感觉到我们确实有改变，我们就决定，我一个星期到业主关键领导去一趟，并带着我们每周干了些什么具体工作进行图文并茂的去汇报。</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latin typeface="楷体" panose="02010609060101010101" charset="-122"/>
                <a:ea typeface="楷体" panose="02010609060101010101" charset="-122"/>
                <a:sym typeface="+mn-ea"/>
              </a:rPr>
              <a:t>领导人员要注重有效沟通，注重沟通技巧，重要的沟通需要事前多次复盘，甚至要列简要提纲，一个人的沟通不仅反映一个人的综合素养，更能够体现一个领导的思维缜密水平，一个领导的沟通水平间接的反映这个公司的底蕴和管理水平，所以跟业主高层对话一定要考虑好，思考好，因为你是代表公司，不仅仅代表的是个人。</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666750" y="1340485"/>
            <a:ext cx="6827520" cy="4246245"/>
          </a:xfrm>
          <a:prstGeom prst="rect">
            <a:avLst/>
          </a:prstGeom>
          <a:noFill/>
        </p:spPr>
        <p:txBody>
          <a:bodyPr wrap="square" rtlCol="0">
            <a:spAutoFit/>
          </a:bodyPr>
          <a:p>
            <a:pPr algn="l">
              <a:lnSpc>
                <a:spcPct val="200000"/>
              </a:lnSpc>
            </a:pPr>
            <a:r>
              <a:rPr lang="zh-CN" altLang="en-US" sz="2000" b="1">
                <a:solidFill>
                  <a:schemeClr val="tx1"/>
                </a:solidFill>
                <a:latin typeface="楷体" panose="02010609060101010101" charset="-122"/>
                <a:ea typeface="楷体" panose="02010609060101010101" charset="-122"/>
              </a:rPr>
              <a:t>一、个人基本情况介绍</a:t>
            </a:r>
            <a:endParaRPr lang="zh-CN" altLang="en-US" sz="2000" b="1">
              <a:solidFill>
                <a:schemeClr val="tx1"/>
              </a:solidFill>
              <a:latin typeface="楷体" panose="02010609060101010101" charset="-122"/>
              <a:ea typeface="楷体" panose="02010609060101010101" charset="-122"/>
            </a:endParaRPr>
          </a:p>
          <a:p>
            <a:pPr algn="l">
              <a:lnSpc>
                <a:spcPct val="200000"/>
              </a:lnSpc>
            </a:pPr>
            <a:r>
              <a:rPr lang="zh-CN" altLang="en-US" sz="2000" b="1">
                <a:solidFill>
                  <a:schemeClr val="tx1"/>
                </a:solidFill>
                <a:latin typeface="楷体" panose="02010609060101010101" charset="-122"/>
                <a:ea typeface="楷体" panose="02010609060101010101" charset="-122"/>
              </a:rPr>
              <a:t>二、认同并融入机电文化</a:t>
            </a:r>
            <a:endParaRPr lang="zh-CN" altLang="en-US" sz="2000" b="1">
              <a:solidFill>
                <a:schemeClr val="tx1"/>
              </a:solidFill>
              <a:latin typeface="楷体" panose="02010609060101010101" charset="-122"/>
              <a:ea typeface="楷体" panose="02010609060101010101" charset="-122"/>
            </a:endParaRPr>
          </a:p>
          <a:p>
            <a:pPr algn="l">
              <a:lnSpc>
                <a:spcPct val="200000"/>
              </a:lnSpc>
            </a:pPr>
            <a:r>
              <a:rPr lang="zh-CN" altLang="en-US" sz="2000" b="1">
                <a:solidFill>
                  <a:schemeClr val="tx1"/>
                </a:solidFill>
                <a:latin typeface="楷体" panose="02010609060101010101" charset="-122"/>
                <a:ea typeface="楷体" panose="02010609060101010101" charset="-122"/>
              </a:rPr>
              <a:t>三、如何</a:t>
            </a:r>
            <a:r>
              <a:rPr lang="zh-CN" altLang="en-US" sz="2000" b="1">
                <a:solidFill>
                  <a:schemeClr val="tx1"/>
                </a:solidFill>
                <a:latin typeface="楷体" panose="02010609060101010101" charset="-122"/>
                <a:ea typeface="楷体" panose="02010609060101010101" charset="-122"/>
                <a:sym typeface="+mn-ea"/>
              </a:rPr>
              <a:t>做好角色定位</a:t>
            </a:r>
            <a:endParaRPr lang="zh-CN" altLang="en-US" sz="2000" b="1">
              <a:solidFill>
                <a:schemeClr val="tx1"/>
              </a:solidFill>
              <a:latin typeface="楷体" panose="02010609060101010101" charset="-122"/>
              <a:ea typeface="楷体" panose="02010609060101010101" charset="-122"/>
              <a:sym typeface="+mn-ea"/>
            </a:endParaRPr>
          </a:p>
          <a:p>
            <a:pPr algn="l">
              <a:lnSpc>
                <a:spcPct val="200000"/>
              </a:lnSpc>
            </a:pPr>
            <a:r>
              <a:rPr lang="zh-CN" altLang="en-US" sz="2000" b="1">
                <a:solidFill>
                  <a:schemeClr val="tx1"/>
                </a:solidFill>
                <a:latin typeface="楷体" panose="02010609060101010101" charset="-122"/>
                <a:ea typeface="楷体" panose="02010609060101010101" charset="-122"/>
                <a:sym typeface="+mn-ea"/>
              </a:rPr>
              <a:t>四、</a:t>
            </a:r>
            <a:r>
              <a:rPr lang="zh-CN" altLang="en-US" sz="2000" b="1">
                <a:latin typeface="楷体" panose="02010609060101010101" charset="-122"/>
                <a:ea typeface="楷体" panose="02010609060101010101" charset="-122"/>
                <a:sym typeface="+mn-ea"/>
              </a:rPr>
              <a:t>简要介绍一下东方项目部运营经验</a:t>
            </a:r>
            <a:endParaRPr lang="zh-CN" altLang="en-US" sz="2000" b="1">
              <a:solidFill>
                <a:schemeClr val="tx1"/>
              </a:solidFill>
              <a:latin typeface="楷体" panose="02010609060101010101" charset="-122"/>
              <a:ea typeface="楷体" panose="02010609060101010101" charset="-122"/>
            </a:endParaRPr>
          </a:p>
          <a:p>
            <a:pPr algn="l">
              <a:lnSpc>
                <a:spcPct val="200000"/>
              </a:lnSpc>
            </a:pPr>
            <a:r>
              <a:rPr lang="zh-CN" altLang="en-US" sz="2000" b="1">
                <a:solidFill>
                  <a:schemeClr val="tx1"/>
                </a:solidFill>
                <a:latin typeface="楷体" panose="02010609060101010101" charset="-122"/>
                <a:ea typeface="楷体" panose="02010609060101010101" charset="-122"/>
              </a:rPr>
              <a:t>五、</a:t>
            </a:r>
            <a:r>
              <a:rPr lang="zh-CN" altLang="en-US" sz="2000" b="1">
                <a:latin typeface="楷体" panose="02010609060101010101" charset="-122"/>
                <a:ea typeface="楷体" panose="02010609060101010101" charset="-122"/>
                <a:sym typeface="+mn-ea"/>
              </a:rPr>
              <a:t>领导人员应该要有的几点意识</a:t>
            </a:r>
            <a:endParaRPr lang="zh-CN" altLang="en-US" sz="2000" b="1">
              <a:solidFill>
                <a:schemeClr val="tx1"/>
              </a:solidFill>
              <a:latin typeface="楷体" panose="02010609060101010101" charset="-122"/>
              <a:ea typeface="楷体" panose="02010609060101010101" charset="-122"/>
            </a:endParaRPr>
          </a:p>
          <a:p>
            <a:pPr algn="l">
              <a:lnSpc>
                <a:spcPct val="200000"/>
              </a:lnSpc>
            </a:pPr>
            <a:r>
              <a:rPr lang="zh-CN" altLang="en-US" sz="2000" b="1">
                <a:solidFill>
                  <a:schemeClr val="tx1"/>
                </a:solidFill>
                <a:latin typeface="楷体" panose="02010609060101010101" charset="-122"/>
                <a:ea typeface="楷体" panose="02010609060101010101" charset="-122"/>
              </a:rPr>
              <a:t>六、</a:t>
            </a:r>
            <a:r>
              <a:rPr lang="zh-CN" altLang="en-US" sz="2000" b="1">
                <a:latin typeface="楷体" panose="02010609060101010101" charset="-122"/>
                <a:ea typeface="楷体" panose="02010609060101010101" charset="-122"/>
                <a:sym typeface="+mn-ea"/>
              </a:rPr>
              <a:t>来钦州分公司</a:t>
            </a:r>
            <a:r>
              <a:rPr lang="zh-CN" altLang="en-US" sz="2000" b="1">
                <a:latin typeface="楷体" panose="02010609060101010101" charset="-122"/>
                <a:ea typeface="楷体" panose="02010609060101010101" charset="-122"/>
                <a:sym typeface="+mn-ea"/>
              </a:rPr>
              <a:t>三个月开展的工作</a:t>
            </a:r>
            <a:endParaRPr lang="zh-CN" altLang="en-US" sz="2000" b="1">
              <a:solidFill>
                <a:schemeClr val="tx1"/>
              </a:solidFill>
              <a:latin typeface="楷体" panose="02010609060101010101" charset="-122"/>
              <a:ea typeface="楷体" panose="02010609060101010101" charset="-122"/>
            </a:endParaRPr>
          </a:p>
          <a:p>
            <a:pPr algn="l">
              <a:lnSpc>
                <a:spcPct val="150000"/>
              </a:lnSpc>
            </a:pPr>
            <a:endParaRPr lang="zh-CN" altLang="en-US" sz="2000" b="1">
              <a:solidFill>
                <a:schemeClr val="tx1"/>
              </a:solidFill>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表达清楚自己想说的，让别人听的清楚，并能够很舒服的接受你的想法，这才是有效沟通。</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人都是有感情的，人需要经常沟通和交流，只有经常沟通和交流别人才了解你，别人才懂你，尤其在业主维护方面，不仅要把他的事情做好，也要提供一些情绪价值，一些</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超范围服务</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，因为是人都是有弱点，有软肋，是人都希望被尊重，被认可，被重视。</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b="1">
                <a:solidFill>
                  <a:srgbClr val="FF0000"/>
                </a:solidFill>
                <a:latin typeface="楷体" panose="02010609060101010101" charset="-122"/>
                <a:ea typeface="楷体" panose="02010609060101010101" charset="-122"/>
                <a:sym typeface="+mn-ea"/>
              </a:rPr>
              <a:t>业主开始也是不认可不喜欢我们：</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sz="1800">
                <a:latin typeface="楷体" panose="02010609060101010101" charset="-122"/>
                <a:ea typeface="楷体" panose="02010609060101010101" charset="-122"/>
                <a:sym typeface="+mn-ea"/>
              </a:rPr>
              <a:t>领导要厚面皮，要放得下面子，要敢于去磨去沟通，拿到资源才是硬道理</a:t>
            </a:r>
            <a:r>
              <a:rPr lang="zh-CN" altLang="en-US" sz="1800">
                <a:latin typeface="楷体" panose="02010609060101010101" charset="-122"/>
                <a:ea typeface="楷体" panose="02010609060101010101" charset="-122"/>
                <a:sym typeface="+mn-ea"/>
              </a:rPr>
              <a:t>。不好意思的人、好面子的人很难成功。</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我们领导要做应该做的事情，不应该只做自己喜欢做的事情。</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3</a:t>
            </a:r>
            <a:r>
              <a:rPr lang="zh-CN" altLang="en-US" sz="1800">
                <a:solidFill>
                  <a:schemeClr val="tx1"/>
                </a:solidFill>
                <a:latin typeface="楷体" panose="02010609060101010101" charset="-122"/>
                <a:ea typeface="楷体" panose="02010609060101010101" charset="-122"/>
              </a:rPr>
              <a:t>、首先，要求我们的专业经理和专业主管要管着燕化正邦，什么事情我们自己主动跟业主对接，主动跟运行部汇报</a:t>
            </a:r>
            <a:r>
              <a:rPr lang="zh-CN" altLang="en-US" sz="1800">
                <a:solidFill>
                  <a:schemeClr val="tx1"/>
                </a:solidFill>
                <a:latin typeface="楷体" panose="02010609060101010101" charset="-122"/>
                <a:ea typeface="楷体" panose="02010609060101010101" charset="-122"/>
              </a:rPr>
              <a:t>沟通，兄弟们很</a:t>
            </a:r>
            <a:r>
              <a:rPr lang="zh-CN" altLang="en-US" sz="1800">
                <a:solidFill>
                  <a:schemeClr val="tx1"/>
                </a:solidFill>
                <a:latin typeface="楷体" panose="02010609060101010101" charset="-122"/>
                <a:ea typeface="楷体" panose="02010609060101010101" charset="-122"/>
              </a:rPr>
              <a:t>给力。</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4</a:t>
            </a:r>
            <a:r>
              <a:rPr lang="zh-CN" altLang="en-US" sz="1800">
                <a:solidFill>
                  <a:schemeClr val="tx1"/>
                </a:solidFill>
                <a:latin typeface="楷体" panose="02010609060101010101" charset="-122"/>
                <a:ea typeface="楷体" panose="02010609060101010101" charset="-122"/>
              </a:rPr>
              <a:t>、其次，给燕化正邦发函，告知他们存在的问题，给他们提出要求，在生产提要求上面没有落实好，加大了考核，尤其对生产问题不放过，改观</a:t>
            </a:r>
            <a:r>
              <a:rPr lang="zh-CN" altLang="en-US" sz="1800">
                <a:solidFill>
                  <a:schemeClr val="tx1"/>
                </a:solidFill>
                <a:latin typeface="楷体" panose="02010609060101010101" charset="-122"/>
                <a:ea typeface="楷体" panose="02010609060101010101" charset="-122"/>
              </a:rPr>
              <a:t>很大。</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来钦州分公司两个月开展的工作：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5</a:t>
            </a:r>
            <a:r>
              <a:rPr lang="zh-CN" altLang="en-US" sz="1800">
                <a:latin typeface="楷体" panose="02010609060101010101" charset="-122"/>
                <a:ea typeface="楷体" panose="02010609060101010101" charset="-122"/>
                <a:sym typeface="+mn-ea"/>
              </a:rPr>
              <a:t>、再就是加大现场标准化管理和定期工作梳理落实检查评价（半月一次到每月</a:t>
            </a:r>
            <a:r>
              <a:rPr lang="zh-CN" altLang="en-US" sz="1800">
                <a:latin typeface="楷体" panose="02010609060101010101" charset="-122"/>
                <a:ea typeface="楷体" panose="02010609060101010101" charset="-122"/>
                <a:sym typeface="+mn-ea"/>
              </a:rPr>
              <a:t>一次），强化了定期预防性维保和可视化</a:t>
            </a:r>
            <a:r>
              <a:rPr lang="zh-CN" altLang="en-US" sz="1800">
                <a:latin typeface="楷体" panose="02010609060101010101" charset="-122"/>
                <a:ea typeface="楷体" panose="02010609060101010101" charset="-122"/>
                <a:sym typeface="+mn-ea"/>
              </a:rPr>
              <a:t>标准。</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6</a:t>
            </a:r>
            <a:r>
              <a:rPr lang="zh-CN" altLang="en-US" sz="1800">
                <a:latin typeface="楷体" panose="02010609060101010101" charset="-122"/>
                <a:ea typeface="楷体" panose="02010609060101010101" charset="-122"/>
                <a:sym typeface="+mn-ea"/>
              </a:rPr>
              <a:t>、正好遇到</a:t>
            </a:r>
            <a:r>
              <a:rPr lang="en-US" altLang="zh-CN" sz="1800">
                <a:latin typeface="楷体" panose="02010609060101010101" charset="-122"/>
                <a:ea typeface="楷体" panose="02010609060101010101" charset="-122"/>
                <a:sym typeface="+mn-ea"/>
              </a:rPr>
              <a:t>1-2</a:t>
            </a:r>
            <a:r>
              <a:rPr lang="zh-CN" altLang="en-US" sz="1800">
                <a:latin typeface="楷体" panose="02010609060101010101" charset="-122"/>
                <a:ea typeface="楷体" panose="02010609060101010101" charset="-122"/>
                <a:sym typeface="+mn-ea"/>
              </a:rPr>
              <a:t>个重要套装设备故障，分公司要求所有领导和主管必须到现场，业主感觉到了长炼机电开始加大了燕化正邦的管理，同时多次公关也把问题解决了，做到了问题分析不清楚不放过，我们的专业水平也在进一步夯实和</a:t>
            </a:r>
            <a:r>
              <a:rPr lang="zh-CN" altLang="en-US" sz="1800">
                <a:latin typeface="楷体" panose="02010609060101010101" charset="-122"/>
                <a:ea typeface="楷体" panose="02010609060101010101" charset="-122"/>
                <a:sym typeface="+mn-ea"/>
              </a:rPr>
              <a:t>提高。</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7</a:t>
            </a:r>
            <a:r>
              <a:rPr lang="zh-CN" altLang="en-US" sz="1800">
                <a:latin typeface="楷体" panose="02010609060101010101" charset="-122"/>
                <a:ea typeface="楷体" panose="02010609060101010101" charset="-122"/>
                <a:sym typeface="+mn-ea"/>
              </a:rPr>
              <a:t>、同时我抓住他们电仪弱的特点，通过以前一些业绩与机动处处长沟通交流，我是搞电气专业的（如广西</a:t>
            </a:r>
            <a:r>
              <a:rPr lang="zh-CN" altLang="en-US" sz="1800">
                <a:latin typeface="楷体" panose="02010609060101010101" charset="-122"/>
                <a:ea typeface="楷体" panose="02010609060101010101" charset="-122"/>
                <a:sym typeface="+mn-ea"/>
              </a:rPr>
              <a:t>石化变频器故障处理不行）</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8</a:t>
            </a:r>
            <a:r>
              <a:rPr lang="zh-CN" altLang="en-US" sz="1800">
                <a:latin typeface="楷体" panose="02010609060101010101" charset="-122"/>
                <a:ea typeface="楷体" panose="02010609060101010101" charset="-122"/>
                <a:sym typeface="+mn-ea"/>
              </a:rPr>
              <a:t>、为了加强领导和管理岗位的履职能力，我们实行了区域经理、专业经理和职能经理互相融合的网格化管理模式，区域经理排第一，专业经理排第二，职能经理排第三的运营模式。（</a:t>
            </a:r>
            <a:r>
              <a:rPr lang="zh-CN" altLang="en-US" sz="1800" b="1">
                <a:solidFill>
                  <a:srgbClr val="FF0000"/>
                </a:solidFill>
                <a:latin typeface="楷体" panose="02010609060101010101" charset="-122"/>
                <a:ea typeface="楷体" panose="02010609060101010101" charset="-122"/>
                <a:sym typeface="+mn-ea"/>
              </a:rPr>
              <a:t>钦州分公司有三个业主、四个区域</a:t>
            </a:r>
            <a:r>
              <a:rPr lang="zh-CN" altLang="en-US" sz="1800">
                <a:latin typeface="楷体" panose="02010609060101010101" charset="-122"/>
                <a:ea typeface="楷体" panose="02010609060101010101" charset="-122"/>
                <a:sym typeface="+mn-ea"/>
              </a:rPr>
              <a:t>）</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9</a:t>
            </a:r>
            <a:r>
              <a:rPr lang="zh-CN" altLang="en-US" sz="1800">
                <a:latin typeface="楷体" panose="02010609060101010101" charset="-122"/>
                <a:ea typeface="楷体" panose="02010609060101010101" charset="-122"/>
                <a:sym typeface="+mn-ea"/>
              </a:rPr>
              <a:t>、管理人员积极向我们领导靠拢，有个别还有点没有转变过来，我就会上表扬一个做的好的，当事人</a:t>
            </a:r>
            <a:r>
              <a:rPr lang="zh-CN" altLang="en-US" sz="1800">
                <a:latin typeface="楷体" panose="02010609060101010101" charset="-122"/>
                <a:ea typeface="楷体" panose="02010609060101010101" charset="-122"/>
                <a:sym typeface="+mn-ea"/>
              </a:rPr>
              <a:t>越来越有干劲，其他人知道了</a:t>
            </a:r>
            <a:r>
              <a:rPr lang="zh-CN" altLang="en-US" sz="1800">
                <a:latin typeface="楷体" panose="02010609060101010101" charset="-122"/>
                <a:ea typeface="楷体" panose="02010609060101010101" charset="-122"/>
                <a:sym typeface="+mn-ea"/>
              </a:rPr>
              <a:t>向导。</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领导要重视比学赶帮超的氛围营造，重视闭环管理和评价机制，重视标</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endParaRPr lang="zh-CN" altLang="en-US" sz="1800">
              <a:latin typeface="楷体" panose="02010609060101010101" charset="-122"/>
              <a:ea typeface="楷体"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682615"/>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latin typeface="楷体" panose="02010609060101010101" charset="-122"/>
                <a:ea typeface="楷体" panose="02010609060101010101" charset="-122"/>
                <a:sym typeface="+mn-ea"/>
              </a:rPr>
              <a:t>杆的</a:t>
            </a:r>
            <a:r>
              <a:rPr lang="zh-CN" altLang="en-US" sz="1800">
                <a:latin typeface="楷体" panose="02010609060101010101" charset="-122"/>
                <a:ea typeface="楷体" panose="02010609060101010101" charset="-122"/>
                <a:sym typeface="+mn-ea"/>
              </a:rPr>
              <a:t>树立，让更多的人像优秀学习，重视考核典型通报（小违章全分公司</a:t>
            </a:r>
            <a:r>
              <a:rPr lang="zh-CN" altLang="en-US" sz="1800">
                <a:latin typeface="楷体" panose="02010609060101010101" charset="-122"/>
                <a:ea typeface="楷体" panose="02010609060101010101" charset="-122"/>
                <a:sym typeface="+mn-ea"/>
              </a:rPr>
              <a:t>通报），一个人的处罚让成百上千的人吸取到教训，所以我们要重视向导，重视文化，重视宣传的力量。</a:t>
            </a:r>
            <a:r>
              <a:rPr lang="en-US" altLang="zh-CN" sz="1800">
                <a:latin typeface="楷体" panose="02010609060101010101" charset="-122"/>
                <a:ea typeface="楷体" panose="02010609060101010101" charset="-122"/>
                <a:sym typeface="+mn-ea"/>
              </a:rPr>
              <a:t>   </a:t>
            </a:r>
            <a:endParaRPr lang="en-US" altLang="zh-CN"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10</a:t>
            </a:r>
            <a:r>
              <a:rPr lang="zh-CN" altLang="en-US" sz="1800">
                <a:latin typeface="楷体" panose="02010609060101010101" charset="-122"/>
                <a:ea typeface="楷体" panose="02010609060101010101" charset="-122"/>
                <a:sym typeface="+mn-ea"/>
              </a:rPr>
              <a:t>、对于后勤宿舍下宿舍少，宿舍卫生差，安全隐患多的情况，分公司执行了每栋楼楼顶都有一个签到表，要求班长及以上人员签到，</a:t>
            </a:r>
            <a:r>
              <a:rPr lang="en-US" altLang="zh-CN" sz="1800">
                <a:latin typeface="楷体" panose="02010609060101010101" charset="-122"/>
                <a:ea typeface="楷体" panose="02010609060101010101" charset="-122"/>
                <a:sym typeface="+mn-ea"/>
              </a:rPr>
              <a:t>8</a:t>
            </a:r>
            <a:r>
              <a:rPr lang="zh-CN" altLang="en-US" sz="1800">
                <a:latin typeface="楷体" panose="02010609060101010101" charset="-122"/>
                <a:ea typeface="楷体" panose="02010609060101010101" charset="-122"/>
                <a:sym typeface="+mn-ea"/>
              </a:rPr>
              <a:t>月份开始大家也有行动，</a:t>
            </a:r>
            <a:r>
              <a:rPr lang="en-US" altLang="zh-CN" sz="1800">
                <a:latin typeface="楷体" panose="02010609060101010101" charset="-122"/>
                <a:ea typeface="楷体" panose="02010609060101010101" charset="-122"/>
                <a:sym typeface="+mn-ea"/>
              </a:rPr>
              <a:t>9</a:t>
            </a:r>
            <a:r>
              <a:rPr lang="zh-CN" altLang="en-US" sz="1800">
                <a:latin typeface="楷体" panose="02010609060101010101" charset="-122"/>
                <a:ea typeface="楷体" panose="02010609060101010101" charset="-122"/>
                <a:sym typeface="+mn-ea"/>
              </a:rPr>
              <a:t>月份开始一次没去的就要考核了。（加大了与员工的</a:t>
            </a:r>
            <a:r>
              <a:rPr lang="zh-CN" altLang="en-US" sz="1800">
                <a:latin typeface="楷体" panose="02010609060101010101" charset="-122"/>
                <a:ea typeface="楷体" panose="02010609060101010101" charset="-122"/>
                <a:sym typeface="+mn-ea"/>
              </a:rPr>
              <a:t>交流）</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11</a:t>
            </a:r>
            <a:r>
              <a:rPr lang="zh-CN" altLang="en-US" sz="1800">
                <a:latin typeface="楷体" panose="02010609060101010101" charset="-122"/>
                <a:ea typeface="楷体" panose="02010609060101010101" charset="-122"/>
                <a:sym typeface="+mn-ea"/>
              </a:rPr>
              <a:t>、安全方面，加大了现场管理，同时推行了</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抓小防大、抓小放大</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的管理模式，就是抓小事情，抓全员执行力，抓一个人就写一个考核单，就出一个通报，发微信群，让一个人考核全员受教育，把氛围引导上来</a:t>
            </a:r>
            <a:r>
              <a:rPr lang="zh-CN" altLang="en-US" sz="1800">
                <a:latin typeface="楷体" panose="02010609060101010101" charset="-122"/>
                <a:ea typeface="楷体" panose="02010609060101010101" charset="-122"/>
                <a:sym typeface="+mn-ea"/>
              </a:rPr>
              <a:t>。</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12</a:t>
            </a:r>
            <a:r>
              <a:rPr lang="zh-CN" altLang="en-US" sz="1800">
                <a:latin typeface="楷体" panose="02010609060101010101" charset="-122"/>
                <a:ea typeface="楷体" panose="02010609060101010101" charset="-122"/>
                <a:sym typeface="+mn-ea"/>
              </a:rPr>
              <a:t>、钦州分公司短期内人才需求大，青工</a:t>
            </a:r>
            <a:r>
              <a:rPr lang="zh-CN" altLang="en-US" sz="1800">
                <a:latin typeface="楷体" panose="02010609060101010101" charset="-122"/>
                <a:ea typeface="楷体" panose="02010609060101010101" charset="-122"/>
                <a:sym typeface="+mn-ea"/>
              </a:rPr>
              <a:t>多，在培训上，我们设置了教培专员，分公司要求各专业每天晚上进行讲课，周二、三、四、五，四个专业轮着来，而且对讲课时长和质量有要求，周而复始的在坚持。同时实行了教培效果评价，对于过级、获奖的青工，同时奖励师傅，后续也会考核没做好要考核师傅的向导。</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endParaRPr lang="zh-CN" altLang="en-US" sz="1800">
              <a:latin typeface="楷体" panose="02010609060101010101" charset="-122"/>
              <a:ea typeface="楷体" panose="02010609060101010101"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4686300"/>
          </a:xfrm>
          <a:prstGeom prst="rect">
            <a:avLst/>
          </a:prstGeom>
          <a:noFill/>
        </p:spPr>
        <p:txBody>
          <a:bodyPr wrap="square" rtlCol="0">
            <a:no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13</a:t>
            </a:r>
            <a:r>
              <a:rPr lang="zh-CN" altLang="en-US" sz="1800">
                <a:latin typeface="楷体" panose="02010609060101010101" charset="-122"/>
                <a:ea typeface="楷体" panose="02010609060101010101" charset="-122"/>
                <a:sym typeface="+mn-ea"/>
              </a:rPr>
              <a:t>、</a:t>
            </a:r>
            <a:r>
              <a:rPr lang="zh-CN" altLang="en-US" sz="1800">
                <a:solidFill>
                  <a:schemeClr val="tx1"/>
                </a:solidFill>
                <a:latin typeface="楷体" panose="02010609060101010101" charset="-122"/>
                <a:ea typeface="楷体" panose="02010609060101010101" charset="-122"/>
              </a:rPr>
              <a:t>在人才需求上，分公司压力特别大，分公司今年下半年需要</a:t>
            </a:r>
            <a:r>
              <a:rPr lang="en-US" altLang="zh-CN" sz="1800">
                <a:solidFill>
                  <a:schemeClr val="tx1"/>
                </a:solidFill>
                <a:latin typeface="楷体" panose="02010609060101010101" charset="-122"/>
                <a:ea typeface="楷体" panose="02010609060101010101" charset="-122"/>
              </a:rPr>
              <a:t>150</a:t>
            </a:r>
            <a:r>
              <a:rPr lang="zh-CN" altLang="en-US" sz="1800">
                <a:solidFill>
                  <a:schemeClr val="tx1"/>
                </a:solidFill>
                <a:latin typeface="楷体" panose="02010609060101010101" charset="-122"/>
                <a:ea typeface="楷体" panose="02010609060101010101" charset="-122"/>
              </a:rPr>
              <a:t>人。分公司不等不靠，积极设置招聘专员，同时加大招聘奖励，把招聘绩效与招聘岗位挂钩，同时对引进入分公司人员也进行奖励，实行</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传销模式</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用激励措施引导大家人人争当招聘员，用网络平台、现场招聘会、抖音等多维度去开展招聘，目前有一定的</a:t>
            </a:r>
            <a:r>
              <a:rPr lang="zh-CN" altLang="en-US" sz="1800">
                <a:solidFill>
                  <a:schemeClr val="tx1"/>
                </a:solidFill>
                <a:latin typeface="楷体" panose="02010609060101010101" charset="-122"/>
                <a:ea typeface="楷体" panose="02010609060101010101" charset="-122"/>
              </a:rPr>
              <a:t>效果。</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14</a:t>
            </a:r>
            <a:r>
              <a:rPr lang="zh-CN" altLang="en-US" sz="1800">
                <a:latin typeface="楷体" panose="02010609060101010101" charset="-122"/>
                <a:ea typeface="楷体" panose="02010609060101010101" charset="-122"/>
                <a:sym typeface="+mn-ea"/>
              </a:rPr>
              <a:t>、在薪酬体系改革方面也做出了全面调整，以前钦州分公司所有人员工资和奖金对半开的模式，分公司要改革成为</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工资按技能等级、持证情况去执行，这样就强化了员工的技术向导、奖金按多劳多得、按劳分配</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去分配，同时实行增量兑现的思路，让大家知道为企业创效也是为大家自己创效的好局面，同时钦州分公司固定发放模式已实行了</a:t>
            </a:r>
            <a:r>
              <a:rPr lang="en-US" altLang="zh-CN" sz="1800">
                <a:latin typeface="楷体" panose="02010609060101010101" charset="-122"/>
                <a:ea typeface="楷体" panose="02010609060101010101" charset="-122"/>
                <a:sym typeface="+mn-ea"/>
              </a:rPr>
              <a:t>15</a:t>
            </a:r>
            <a:r>
              <a:rPr lang="zh-CN" altLang="en-US" sz="1800">
                <a:latin typeface="楷体" panose="02010609060101010101" charset="-122"/>
                <a:ea typeface="楷体" panose="02010609060101010101" charset="-122"/>
                <a:sym typeface="+mn-ea"/>
              </a:rPr>
              <a:t>年，为了做好平稳过渡，分公司采取了分批次调整的策略，目前已完成办公室人员，广西石化机电仪班组的绩效奖金调整，整体过渡比较</a:t>
            </a:r>
            <a:r>
              <a:rPr lang="zh-CN" altLang="en-US" sz="1800">
                <a:latin typeface="楷体" panose="02010609060101010101" charset="-122"/>
                <a:ea typeface="楷体" panose="02010609060101010101" charset="-122"/>
                <a:sym typeface="+mn-ea"/>
              </a:rPr>
              <a:t>平稳。</a:t>
            </a:r>
            <a:endParaRPr lang="en-US" altLang="zh-CN"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经过一系列的强化和改革</a:t>
            </a:r>
            <a:r>
              <a:rPr lang="zh-CN" altLang="en-US" sz="1800">
                <a:latin typeface="楷体" panose="02010609060101010101" charset="-122"/>
                <a:ea typeface="楷体" panose="02010609060101010101" charset="-122"/>
                <a:sym typeface="+mn-ea"/>
              </a:rPr>
              <a:t>调整，分公司各项工作有了较大起色，广西石化维保评价改观很大。</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7902575" cy="5350510"/>
          </a:xfrm>
          <a:prstGeom prst="rect">
            <a:avLst/>
          </a:prstGeom>
          <a:noFill/>
        </p:spPr>
        <p:txBody>
          <a:bodyPr wrap="square" rtlCol="0">
            <a:spAutoFit/>
          </a:bodyPr>
          <a:p>
            <a:pPr algn="just">
              <a:lnSpc>
                <a:spcPct val="100000"/>
              </a:lnSpc>
            </a:pPr>
            <a:r>
              <a:rPr lang="zh-CN" altLang="en-US" sz="1800" b="1">
                <a:latin typeface="楷体" panose="02010609060101010101" charset="-122"/>
                <a:ea typeface="楷体" panose="02010609060101010101" charset="-122"/>
                <a:sym typeface="+mn-ea"/>
              </a:rPr>
              <a:t>六</a:t>
            </a:r>
            <a:r>
              <a:rPr lang="zh-CN" altLang="en-US" sz="1800" b="1">
                <a:solidFill>
                  <a:schemeClr val="tx1"/>
                </a:solidFill>
                <a:latin typeface="楷体" panose="02010609060101010101" charset="-122"/>
                <a:ea typeface="楷体" panose="02010609060101010101" charset="-122"/>
              </a:rPr>
              <a:t>、</a:t>
            </a:r>
            <a:r>
              <a:rPr lang="zh-CN" altLang="en-US" sz="1800" b="1">
                <a:latin typeface="楷体" panose="02010609060101010101" charset="-122"/>
                <a:ea typeface="楷体" panose="02010609060101010101" charset="-122"/>
                <a:sym typeface="+mn-ea"/>
              </a:rPr>
              <a:t>来钦州分公司</a:t>
            </a:r>
            <a:r>
              <a:rPr lang="zh-CN" altLang="en-US" sz="1800" b="1">
                <a:latin typeface="楷体" panose="02010609060101010101" charset="-122"/>
                <a:ea typeface="楷体" panose="02010609060101010101" charset="-122"/>
                <a:sym typeface="+mn-ea"/>
              </a:rPr>
              <a:t>三个月开展的工作：</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8</a:t>
            </a:r>
            <a:r>
              <a:rPr lang="zh-CN" altLang="en-US" sz="1800">
                <a:latin typeface="楷体" panose="02010609060101010101" charset="-122"/>
                <a:ea typeface="楷体" panose="02010609060101010101" charset="-122"/>
                <a:sym typeface="+mn-ea"/>
              </a:rPr>
              <a:t>月底，分公司又收到了机动处处长（</a:t>
            </a:r>
            <a:r>
              <a:rPr lang="en-US" altLang="zh-CN" sz="1800">
                <a:latin typeface="楷体" panose="02010609060101010101" charset="-122"/>
                <a:ea typeface="楷体" panose="02010609060101010101" charset="-122"/>
                <a:sym typeface="+mn-ea"/>
              </a:rPr>
              <a:t>9</a:t>
            </a:r>
            <a:r>
              <a:rPr lang="zh-CN" altLang="en-US" sz="1800">
                <a:latin typeface="楷体" panose="02010609060101010101" charset="-122"/>
                <a:ea typeface="楷体" panose="02010609060101010101" charset="-122"/>
                <a:sym typeface="+mn-ea"/>
              </a:rPr>
              <a:t>月底成为了设备副总经理）电话，恳求我们能够从全国抽调</a:t>
            </a:r>
            <a:r>
              <a:rPr lang="en-US" altLang="zh-CN" sz="1800">
                <a:latin typeface="楷体" panose="02010609060101010101" charset="-122"/>
                <a:ea typeface="楷体" panose="02010609060101010101" charset="-122"/>
                <a:sym typeface="+mn-ea"/>
              </a:rPr>
              <a:t>20</a:t>
            </a:r>
            <a:r>
              <a:rPr lang="zh-CN" altLang="en-US" sz="1800">
                <a:latin typeface="楷体" panose="02010609060101010101" charset="-122"/>
                <a:ea typeface="楷体" panose="02010609060101010101" charset="-122"/>
                <a:sym typeface="+mn-ea"/>
              </a:rPr>
              <a:t>名仪表专家到现场进行</a:t>
            </a:r>
            <a:r>
              <a:rPr lang="en-US" altLang="zh-CN" sz="1800">
                <a:latin typeface="楷体" panose="02010609060101010101" charset="-122"/>
                <a:ea typeface="楷体" panose="02010609060101010101" charset="-122"/>
                <a:sym typeface="+mn-ea"/>
              </a:rPr>
              <a:t>120</a:t>
            </a:r>
            <a:r>
              <a:rPr lang="zh-CN" altLang="en-US" sz="1800">
                <a:latin typeface="楷体" panose="02010609060101010101" charset="-122"/>
                <a:ea typeface="楷体" panose="02010609060101010101" charset="-122"/>
                <a:sym typeface="+mn-ea"/>
              </a:rPr>
              <a:t>万吨乙烯联合装置环氧丙烷和苯乙烯装置故障处理和开工前的排查调校工作。在公司主要领导积极推动下，在洪波</a:t>
            </a:r>
            <a:r>
              <a:rPr lang="zh-CN" altLang="en-US" sz="1800">
                <a:latin typeface="楷体" panose="02010609060101010101" charset="-122"/>
                <a:ea typeface="楷体" panose="02010609060101010101" charset="-122"/>
                <a:sym typeface="+mn-ea"/>
              </a:rPr>
              <a:t>总亲自指导下，公司生产应急体系，反映迅速，包括我们现场系统管理，洪波总到业主拜访和员工慰问，产生了很好的评价和效果，再一次重塑了我们机电企业品牌形象。（</a:t>
            </a:r>
            <a:r>
              <a:rPr lang="zh-CN" altLang="en-US" sz="1800">
                <a:latin typeface="楷体" panose="02010609060101010101" charset="-122"/>
                <a:ea typeface="楷体" panose="02010609060101010101" charset="-122"/>
                <a:sym typeface="+mn-ea"/>
              </a:rPr>
              <a:t>曾经机动处处长多次在大会表扬长炼机电，仪表空气减压阀事情，甚至给他们主要领导做专项</a:t>
            </a:r>
            <a:r>
              <a:rPr lang="zh-CN" altLang="en-US" sz="1800">
                <a:latin typeface="楷体" panose="02010609060101010101" charset="-122"/>
                <a:ea typeface="楷体" panose="02010609060101010101" charset="-122"/>
                <a:sym typeface="+mn-ea"/>
              </a:rPr>
              <a:t>汇报）</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再次感谢长岭自控分公司、宁波分公司、福州分公司、鄂尔多斯分公司、德阳分公司、洋浦分公司和东方项目部的大力支持。</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经过三个月的调整优化，分公司内控管理流程更加顺畅，管理团队履职更强，专业技术水平更高，业主评价越来越好，员工幸福感、归属感和荣誉感全面提升，后续钦州分公司将面临着市场急剧扩大，人力资源异常紧张的局面，我们会千方百计去努力，持续做好小事情，关注业主需求，钦州分公司的将来一定会越来越好，钦州分公司一定会为百年机电建设</a:t>
            </a:r>
            <a:r>
              <a:rPr lang="zh-CN" altLang="en-US" sz="1800">
                <a:latin typeface="楷体" panose="02010609060101010101" charset="-122"/>
                <a:ea typeface="楷体" panose="02010609060101010101" charset="-122"/>
                <a:sym typeface="+mn-ea"/>
              </a:rPr>
              <a:t>添砖加瓦。</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endParaRPr lang="zh-CN" altLang="en-US" sz="1800">
              <a:latin typeface="楷体" panose="02010609060101010101" charset="-122"/>
              <a:ea typeface="楷体" panose="0201060906010101010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629285" y="1882140"/>
            <a:ext cx="7885430" cy="3820795"/>
          </a:xfrm>
          <a:prstGeom prst="rect">
            <a:avLst/>
          </a:prstGeom>
          <a:noFill/>
        </p:spPr>
        <p:txBody>
          <a:bodyPr wrap="square" rtlCol="0">
            <a:noAutofit/>
          </a:bodyPr>
          <a:p>
            <a:pPr algn="ctr">
              <a:lnSpc>
                <a:spcPct val="150000"/>
              </a:lnSpc>
            </a:pPr>
            <a:r>
              <a:rPr lang="zh-CN" altLang="zh-CN" sz="4000" b="1" dirty="0" smtClean="0">
                <a:sym typeface="+mn-ea"/>
              </a:rPr>
              <a:t>因水平有限，请各位</a:t>
            </a:r>
            <a:r>
              <a:rPr lang="zh-CN" altLang="zh-CN" sz="4000" b="1" dirty="0" smtClean="0">
                <a:sym typeface="+mn-ea"/>
              </a:rPr>
              <a:t>领导批评指正！</a:t>
            </a:r>
            <a:endParaRPr lang="en-US" altLang="zh-CN" sz="4000" b="1" dirty="0" smtClean="0"/>
          </a:p>
          <a:p>
            <a:pPr algn="ctr">
              <a:lnSpc>
                <a:spcPct val="150000"/>
              </a:lnSpc>
            </a:pPr>
            <a:r>
              <a:rPr lang="zh-CN" altLang="zh-CN" sz="5400" b="1" dirty="0" smtClean="0">
                <a:sym typeface="+mn-ea"/>
              </a:rPr>
              <a:t>谢谢！</a:t>
            </a:r>
            <a:endParaRPr lang="zh-CN" altLang="en-US" sz="5400">
              <a:solidFill>
                <a:schemeClr val="tx1"/>
              </a:solidFill>
              <a:latin typeface="楷体" panose="02010609060101010101" charset="-122"/>
              <a:ea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02920" y="963295"/>
            <a:ext cx="8008620" cy="6353175"/>
          </a:xfrm>
          <a:prstGeom prst="rect">
            <a:avLst/>
          </a:prstGeom>
          <a:noFill/>
        </p:spPr>
        <p:txBody>
          <a:bodyPr wrap="square" rtlCol="0">
            <a:noAutofit/>
          </a:bodyPr>
          <a:p>
            <a:pPr algn="just">
              <a:lnSpc>
                <a:spcPct val="100000"/>
              </a:lnSpc>
            </a:pPr>
            <a:r>
              <a:rPr lang="zh-CN" altLang="en-US" sz="1800" b="1">
                <a:solidFill>
                  <a:schemeClr val="tx1"/>
                </a:solidFill>
                <a:latin typeface="楷体" panose="02010609060101010101" charset="-122"/>
                <a:ea typeface="楷体" panose="02010609060101010101" charset="-122"/>
              </a:rPr>
              <a:t>一、</a:t>
            </a:r>
            <a:r>
              <a:rPr lang="zh-CN" altLang="en-US" sz="1800" b="1">
                <a:latin typeface="楷体" panose="02010609060101010101" charset="-122"/>
                <a:ea typeface="楷体" panose="02010609060101010101" charset="-122"/>
                <a:sym typeface="+mn-ea"/>
              </a:rPr>
              <a:t>个人基本情况介绍</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、在校期间</a:t>
            </a:r>
            <a:r>
              <a:rPr lang="zh-CN" altLang="en-US" sz="1800">
                <a:solidFill>
                  <a:schemeClr val="tx1"/>
                </a:solidFill>
                <a:latin typeface="楷体" panose="02010609060101010101" charset="-122"/>
                <a:ea typeface="楷体" panose="02010609060101010101" charset="-122"/>
              </a:rPr>
              <a:t>担任系部团委书记，荣获国家励志奖学金，优秀毕业大学生。</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a:t>
            </a:r>
            <a:r>
              <a:rPr lang="en-US" altLang="zh-CN" sz="1800">
                <a:solidFill>
                  <a:schemeClr val="tx1"/>
                </a:solidFill>
                <a:latin typeface="楷体" panose="02010609060101010101" charset="-122"/>
                <a:ea typeface="楷体" panose="02010609060101010101" charset="-122"/>
              </a:rPr>
              <a:t>2009</a:t>
            </a:r>
            <a:r>
              <a:rPr lang="zh-CN" altLang="en-US" sz="1800">
                <a:solidFill>
                  <a:schemeClr val="tx1"/>
                </a:solidFill>
                <a:latin typeface="楷体" panose="02010609060101010101" charset="-122"/>
                <a:ea typeface="楷体" panose="02010609060101010101" charset="-122"/>
              </a:rPr>
              <a:t>年至今，先后担任电气试电班副班长（兼团支部书记）、班长、分公司</a:t>
            </a:r>
            <a:r>
              <a:rPr lang="zh-CN" altLang="en-US" sz="1800">
                <a:solidFill>
                  <a:schemeClr val="tx1"/>
                </a:solidFill>
                <a:latin typeface="楷体" panose="02010609060101010101" charset="-122"/>
                <a:ea typeface="楷体" panose="02010609060101010101" charset="-122"/>
              </a:rPr>
              <a:t>技术员、副经理、书记、常务副经理。</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3</a:t>
            </a:r>
            <a:r>
              <a:rPr lang="zh-CN" altLang="en-US" sz="1800">
                <a:solidFill>
                  <a:schemeClr val="tx1"/>
                </a:solidFill>
                <a:latin typeface="楷体" panose="02010609060101010101" charset="-122"/>
                <a:ea typeface="楷体" panose="02010609060101010101" charset="-122"/>
              </a:rPr>
              <a:t>、</a:t>
            </a:r>
            <a:r>
              <a:rPr lang="en-US" altLang="zh-CN" sz="1800">
                <a:solidFill>
                  <a:schemeClr val="tx1"/>
                </a:solidFill>
                <a:latin typeface="楷体" panose="02010609060101010101" charset="-122"/>
                <a:ea typeface="楷体" panose="02010609060101010101" charset="-122"/>
              </a:rPr>
              <a:t>2012</a:t>
            </a:r>
            <a:r>
              <a:rPr lang="zh-CN" altLang="en-US" sz="1800">
                <a:solidFill>
                  <a:schemeClr val="tx1"/>
                </a:solidFill>
                <a:latin typeface="楷体" panose="02010609060101010101" charset="-122"/>
                <a:ea typeface="楷体" panose="02010609060101010101" charset="-122"/>
              </a:rPr>
              <a:t>年至今，多次带队四川达州、海南洋浦、武汉中韩乙烯、福建联合</a:t>
            </a:r>
            <a:r>
              <a:rPr lang="zh-CN" altLang="en-US" sz="1800">
                <a:solidFill>
                  <a:schemeClr val="tx1"/>
                </a:solidFill>
                <a:latin typeface="楷体" panose="02010609060101010101" charset="-122"/>
                <a:ea typeface="楷体" panose="02010609060101010101" charset="-122"/>
              </a:rPr>
              <a:t>石化等大检修。</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4</a:t>
            </a:r>
            <a:r>
              <a:rPr lang="zh-CN" altLang="en-US" sz="1800">
                <a:solidFill>
                  <a:schemeClr val="tx1"/>
                </a:solidFill>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sym typeface="+mn-ea"/>
              </a:rPr>
              <a:t>2012</a:t>
            </a:r>
            <a:r>
              <a:rPr lang="zh-CN" altLang="en-US" sz="1800">
                <a:latin typeface="楷体" panose="02010609060101010101" charset="-122"/>
                <a:ea typeface="楷体" panose="02010609060101010101" charset="-122"/>
                <a:sym typeface="+mn-ea"/>
              </a:rPr>
              <a:t>年，利用半年时间编写了上百页的电气专业</a:t>
            </a:r>
            <a:r>
              <a:rPr lang="en-US" altLang="zh-CN" sz="1800">
                <a:latin typeface="楷体" panose="02010609060101010101" charset="-122"/>
                <a:ea typeface="楷体" panose="02010609060101010101" charset="-122"/>
                <a:sym typeface="+mn-ea"/>
              </a:rPr>
              <a:t>&lt;&lt;</a:t>
            </a:r>
            <a:r>
              <a:rPr lang="zh-CN" altLang="en-US" sz="1800">
                <a:latin typeface="楷体" panose="02010609060101010101" charset="-122"/>
                <a:ea typeface="楷体" panose="02010609060101010101" charset="-122"/>
                <a:sym typeface="+mn-ea"/>
              </a:rPr>
              <a:t>变频调试指导手册</a:t>
            </a:r>
            <a:r>
              <a:rPr lang="en-US" altLang="zh-CN" sz="1800">
                <a:latin typeface="楷体" panose="02010609060101010101" charset="-122"/>
                <a:ea typeface="楷体" panose="02010609060101010101" charset="-122"/>
                <a:sym typeface="+mn-ea"/>
              </a:rPr>
              <a:t>&gt;&gt;</a:t>
            </a:r>
            <a:r>
              <a:rPr lang="zh-CN" altLang="en-US" sz="1800">
                <a:latin typeface="楷体" panose="02010609060101010101" charset="-122"/>
                <a:ea typeface="楷体" panose="02010609060101010101" charset="-122"/>
                <a:sym typeface="+mn-ea"/>
              </a:rPr>
              <a:t>。</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5</a:t>
            </a:r>
            <a:r>
              <a:rPr lang="zh-CN" altLang="en-US" sz="1800">
                <a:solidFill>
                  <a:schemeClr val="tx1"/>
                </a:solidFill>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sym typeface="+mn-ea"/>
              </a:rPr>
              <a:t>2015</a:t>
            </a:r>
            <a:r>
              <a:rPr lang="zh-CN" altLang="en-US" sz="1800">
                <a:latin typeface="楷体" panose="02010609060101010101" charset="-122"/>
                <a:ea typeface="楷体" panose="02010609060101010101" charset="-122"/>
                <a:sym typeface="+mn-ea"/>
              </a:rPr>
              <a:t>年，现场负责了公司第一个独立自主的</a:t>
            </a:r>
            <a:r>
              <a:rPr lang="en-US" altLang="zh-CN" sz="1800">
                <a:latin typeface="楷体" panose="02010609060101010101" charset="-122"/>
                <a:ea typeface="楷体" panose="02010609060101010101" charset="-122"/>
                <a:sym typeface="+mn-ea"/>
              </a:rPr>
              <a:t> 110KV </a:t>
            </a:r>
            <a:r>
              <a:rPr lang="zh-CN" altLang="en-US" sz="1800">
                <a:latin typeface="楷体" panose="02010609060101010101" charset="-122"/>
                <a:ea typeface="楷体" panose="02010609060101010101" charset="-122"/>
                <a:sym typeface="+mn-ea"/>
              </a:rPr>
              <a:t>变电所的试验调试（后续评为中天合创样板工程）。</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sym typeface="+mn-ea"/>
              </a:rPr>
              <a:t>6</a:t>
            </a:r>
            <a:r>
              <a:rPr lang="zh-CN" altLang="en-US" sz="1800">
                <a:solidFill>
                  <a:schemeClr val="tx1"/>
                </a:solidFill>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2015</a:t>
            </a:r>
            <a:r>
              <a:rPr lang="zh-CN" altLang="en-US" sz="1800">
                <a:latin typeface="楷体" panose="02010609060101010101" charset="-122"/>
                <a:ea typeface="楷体" panose="02010609060101010101" charset="-122"/>
                <a:sym typeface="+mn-ea"/>
              </a:rPr>
              <a:t>年，获得第二届技术比武电气专业第一名。</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7</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2014</a:t>
            </a:r>
            <a:r>
              <a:rPr lang="zh-CN" altLang="en-US" sz="1800">
                <a:latin typeface="楷体" panose="02010609060101010101" charset="-122"/>
                <a:ea typeface="楷体" panose="02010609060101010101" charset="-122"/>
                <a:sym typeface="+mn-ea"/>
              </a:rPr>
              <a:t>年至</a:t>
            </a:r>
            <a:r>
              <a:rPr lang="en-US" altLang="zh-CN" sz="1800">
                <a:latin typeface="楷体" panose="02010609060101010101" charset="-122"/>
                <a:ea typeface="楷体" panose="02010609060101010101" charset="-122"/>
                <a:sym typeface="+mn-ea"/>
              </a:rPr>
              <a:t>2021</a:t>
            </a:r>
            <a:r>
              <a:rPr lang="zh-CN" altLang="en-US" sz="1800">
                <a:latin typeface="楷体" panose="02010609060101010101" charset="-122"/>
                <a:ea typeface="楷体" panose="02010609060101010101" charset="-122"/>
                <a:sym typeface="+mn-ea"/>
              </a:rPr>
              <a:t>年，获得国家应用型发明专利</a:t>
            </a:r>
            <a:r>
              <a:rPr lang="en-US" altLang="zh-CN" sz="1800">
                <a:latin typeface="楷体" panose="02010609060101010101" charset="-122"/>
                <a:ea typeface="楷体" panose="02010609060101010101" charset="-122"/>
                <a:sym typeface="+mn-ea"/>
              </a:rPr>
              <a:t>4</a:t>
            </a:r>
            <a:r>
              <a:rPr lang="zh-CN" altLang="en-US" sz="1800">
                <a:latin typeface="楷体" panose="02010609060101010101" charset="-122"/>
                <a:ea typeface="楷体" panose="02010609060101010101" charset="-122"/>
                <a:sym typeface="+mn-ea"/>
              </a:rPr>
              <a:t>项。</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8</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2016</a:t>
            </a:r>
            <a:r>
              <a:rPr lang="zh-CN" altLang="en-US" sz="1800">
                <a:latin typeface="楷体" panose="02010609060101010101" charset="-122"/>
                <a:ea typeface="楷体" panose="02010609060101010101" charset="-122"/>
                <a:sym typeface="+mn-ea"/>
              </a:rPr>
              <a:t>年，获得全国创新方法大赛二等奖。</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9</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2019</a:t>
            </a:r>
            <a:r>
              <a:rPr lang="zh-CN" altLang="en-US" sz="1800">
                <a:latin typeface="楷体" panose="02010609060101010101" charset="-122"/>
                <a:ea typeface="楷体" panose="02010609060101010101" charset="-122"/>
                <a:sym typeface="+mn-ea"/>
              </a:rPr>
              <a:t>年获得公司</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首届优秀科技人才</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10</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2019</a:t>
            </a:r>
            <a:r>
              <a:rPr lang="zh-CN" altLang="en-US" sz="1800">
                <a:latin typeface="楷体" panose="02010609060101010101" charset="-122"/>
                <a:ea typeface="楷体" panose="02010609060101010101" charset="-122"/>
                <a:sym typeface="+mn-ea"/>
              </a:rPr>
              <a:t>年获得</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全国石油和化工电气技术中青年杰出人才</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荣誉称号。</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11</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2024</a:t>
            </a:r>
            <a:r>
              <a:rPr lang="zh-CN" altLang="en-US" sz="1800">
                <a:latin typeface="楷体" panose="02010609060101010101" charset="-122"/>
                <a:ea typeface="楷体" panose="02010609060101010101" charset="-122"/>
                <a:sym typeface="+mn-ea"/>
              </a:rPr>
              <a:t>年获得海南省人民政府颁发的</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高技能人才奖</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12</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2024</a:t>
            </a:r>
            <a:r>
              <a:rPr lang="zh-CN" altLang="en-US" sz="1800">
                <a:latin typeface="楷体" panose="02010609060101010101" charset="-122"/>
                <a:ea typeface="楷体" panose="02010609060101010101" charset="-122"/>
                <a:sym typeface="+mn-ea"/>
              </a:rPr>
              <a:t>年获得机电公司</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劳动模范</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13</a:t>
            </a:r>
            <a:r>
              <a:rPr lang="zh-CN" altLang="en-US" sz="1800">
                <a:latin typeface="楷体" panose="02010609060101010101" charset="-122"/>
                <a:ea typeface="楷体" panose="02010609060101010101" charset="-122"/>
                <a:sym typeface="+mn-ea"/>
              </a:rPr>
              <a:t>、</a:t>
            </a:r>
            <a:r>
              <a:rPr lang="en-US" altLang="zh-CN" sz="1800">
                <a:latin typeface="楷体" panose="02010609060101010101" charset="-122"/>
                <a:ea typeface="楷体" panose="02010609060101010101" charset="-122"/>
                <a:sym typeface="+mn-ea"/>
              </a:rPr>
              <a:t>2025</a:t>
            </a:r>
            <a:r>
              <a:rPr lang="zh-CN" altLang="en-US" sz="1800">
                <a:latin typeface="楷体" panose="02010609060101010101" charset="-122"/>
                <a:ea typeface="楷体" panose="02010609060101010101" charset="-122"/>
                <a:sym typeface="+mn-ea"/>
              </a:rPr>
              <a:t>年获得湖南省委和湖南省人民政府联合颁发的</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劳动模范</a:t>
            </a:r>
            <a:r>
              <a:rPr lang="en-US" altLang="zh-CN" sz="1800">
                <a:latin typeface="楷体" panose="02010609060101010101" charset="-122"/>
                <a:ea typeface="楷体" panose="02010609060101010101" charset="-122"/>
                <a:sym typeface="+mn-ea"/>
              </a:rPr>
              <a:t>”</a:t>
            </a:r>
            <a:r>
              <a:rPr lang="zh-CN" altLang="en-US" sz="1800">
                <a:latin typeface="楷体" panose="02010609060101010101" charset="-122"/>
                <a:ea typeface="楷体" panose="02010609060101010101" charset="-122"/>
                <a:sym typeface="+mn-ea"/>
              </a:rPr>
              <a:t>。</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8008620" cy="221488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一、</a:t>
            </a:r>
            <a:r>
              <a:rPr lang="zh-CN" altLang="en-US" sz="1800" b="1">
                <a:latin typeface="楷体" panose="02010609060101010101" charset="-122"/>
                <a:ea typeface="楷体" panose="02010609060101010101" charset="-122"/>
                <a:sym typeface="+mn-ea"/>
              </a:rPr>
              <a:t>个人基本情况介绍</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5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2000" b="1">
                <a:solidFill>
                  <a:srgbClr val="FF0000"/>
                </a:solidFill>
                <a:latin typeface="楷体" panose="02010609060101010101" charset="-122"/>
                <a:ea typeface="楷体" panose="02010609060101010101" charset="-122"/>
              </a:rPr>
              <a:t>这些成功的获得感谢一路以来对我指导的</a:t>
            </a:r>
            <a:r>
              <a:rPr lang="zh-CN" altLang="en-US" sz="2000" b="1">
                <a:solidFill>
                  <a:srgbClr val="FF0000"/>
                </a:solidFill>
                <a:latin typeface="楷体" panose="02010609060101010101" charset="-122"/>
                <a:ea typeface="楷体" panose="02010609060101010101" charset="-122"/>
              </a:rPr>
              <a:t>领导、导师和师父们，感谢机电公司的大平台，个人成就都来源于平台，只有平台好了个人才会有机会和机遇，所以我们要感恩机电、感恩领导、感恩一路走来的同行者。</a:t>
            </a:r>
            <a:endParaRPr lang="zh-CN" altLang="en-US" sz="2000" b="1">
              <a:solidFill>
                <a:srgbClr val="FF0000"/>
              </a:solidFill>
              <a:latin typeface="楷体" panose="02010609060101010101" charset="-122"/>
              <a:ea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8008620" cy="535051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二、</a:t>
            </a:r>
            <a:r>
              <a:rPr lang="zh-CN" altLang="en-US" sz="1800" b="1">
                <a:latin typeface="楷体" panose="02010609060101010101" charset="-122"/>
                <a:ea typeface="楷体" panose="02010609060101010101" charset="-122"/>
                <a:sym typeface="+mn-ea"/>
              </a:rPr>
              <a:t>认同并融入机电文化</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第一部分给大家介绍了我个人的履历，之所以有这样的成绩，我个人认为更多的是认同机电公司企业文化，融入到了机电文化中，成为了机电文化的传承者和传播者，而这种文化认同是骨髓里面的，也是一个循序渐进的过程，需要我们从各方面不断的去引导、去影响、去传帮带</a:t>
            </a:r>
            <a:r>
              <a:rPr lang="zh-CN" altLang="en-US" sz="1800">
                <a:solidFill>
                  <a:schemeClr val="tx1"/>
                </a:solidFill>
                <a:latin typeface="楷体" panose="02010609060101010101" charset="-122"/>
                <a:ea typeface="楷体" panose="02010609060101010101" charset="-122"/>
              </a:rPr>
              <a:t>员工，最终培养出更多的忠实机电的奋斗者。</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a:solidFill>
                  <a:schemeClr val="tx1"/>
                </a:solidFill>
                <a:latin typeface="楷体" panose="02010609060101010101" charset="-122"/>
                <a:ea typeface="楷体" panose="02010609060101010101" charset="-122"/>
              </a:rPr>
              <a:t>我想谈一下如何引导员工成为一名忠实的奋斗者，也就是如何让员工融入机电文化。作为我是一个当年的受教育者（当然现在</a:t>
            </a:r>
            <a:r>
              <a:rPr lang="zh-CN" altLang="en-US" sz="1800">
                <a:solidFill>
                  <a:schemeClr val="tx1"/>
                </a:solidFill>
                <a:latin typeface="楷体" panose="02010609060101010101" charset="-122"/>
                <a:ea typeface="楷体" panose="02010609060101010101" charset="-122"/>
              </a:rPr>
              <a:t>也是），谈一下个人的一些感悟。</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sym typeface="+mn-ea"/>
              </a:rPr>
              <a:t>让员工了解公司（</a:t>
            </a:r>
            <a:r>
              <a:rPr lang="zh-CN" altLang="en-US" sz="1800">
                <a:solidFill>
                  <a:schemeClr val="tx1"/>
                </a:solidFill>
                <a:latin typeface="楷体" panose="02010609060101010101" charset="-122"/>
                <a:ea typeface="楷体" panose="02010609060101010101" charset="-122"/>
              </a:rPr>
              <a:t>谈公司的从前、现在和过去），对未来充满</a:t>
            </a:r>
            <a:r>
              <a:rPr lang="zh-CN" altLang="en-US" sz="1800">
                <a:solidFill>
                  <a:schemeClr val="tx1"/>
                </a:solidFill>
                <a:latin typeface="楷体" panose="02010609060101010101" charset="-122"/>
                <a:ea typeface="楷体" panose="02010609060101010101" charset="-122"/>
              </a:rPr>
              <a:t>希望。</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en-US" altLang="zh-CN"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、进行各类培训不断提升专业技能、安全技能和综合管理能力的意识。（所有的培训</a:t>
            </a:r>
            <a:r>
              <a:rPr lang="en-US" altLang="zh-CN"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培养都应该要有讲评，更多的是鼓励）让员工有获得感、自豪感，有榜样、有</a:t>
            </a:r>
            <a:r>
              <a:rPr lang="zh-CN" altLang="en-US" sz="1800">
                <a:solidFill>
                  <a:schemeClr val="tx1"/>
                </a:solidFill>
                <a:latin typeface="楷体" panose="02010609060101010101" charset="-122"/>
                <a:ea typeface="楷体" panose="02010609060101010101" charset="-122"/>
              </a:rPr>
              <a:t>标杆。</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75715"/>
            <a:ext cx="8087360" cy="468630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二、</a:t>
            </a:r>
            <a:r>
              <a:rPr lang="zh-CN" altLang="en-US" sz="1800" b="1">
                <a:latin typeface="楷体" panose="02010609060101010101" charset="-122"/>
                <a:ea typeface="楷体" panose="02010609060101010101" charset="-122"/>
                <a:sym typeface="+mn-ea"/>
              </a:rPr>
              <a:t>认同并融入机电文化</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3</a:t>
            </a:r>
            <a:r>
              <a:rPr lang="zh-CN" altLang="en-US" sz="1800">
                <a:latin typeface="楷体" panose="02010609060101010101" charset="-122"/>
                <a:ea typeface="楷体" panose="02010609060101010101" charset="-122"/>
                <a:sym typeface="+mn-ea"/>
              </a:rPr>
              <a:t>、班长和师傅对员工的影响很大，第一个严格的班长和严爱的师父对新员工影响很大，因为这些新员工与他们接触最多，职业经验几乎为零，所以我们选择师父和班长要好好考虑。（自我成长举例说明）</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sz="1800">
                <a:solidFill>
                  <a:schemeClr val="tx1"/>
                </a:solidFill>
                <a:latin typeface="楷体" panose="02010609060101010101" charset="-122"/>
                <a:ea typeface="楷体" panose="02010609060101010101" charset="-122"/>
              </a:rPr>
              <a:t>4</a:t>
            </a:r>
            <a:r>
              <a:rPr lang="zh-CN" altLang="en-US" sz="1800">
                <a:solidFill>
                  <a:schemeClr val="tx1"/>
                </a:solidFill>
                <a:latin typeface="楷体" panose="02010609060101010101" charset="-122"/>
                <a:ea typeface="楷体" panose="02010609060101010101" charset="-122"/>
              </a:rPr>
              <a:t>、班长的日常工作流程的落实就是一个公司体系宣贯、执行的过程，是员工不断深入了解、执行和传播公司文化的重要单元，包括我们骨干员工后续的不同岗位的历练和培养，都是一个在干中学，在学中干，在付出也是在收获的过程，只有这种互动的付出和获得就强化了他对企业的认同和了解，强化</a:t>
            </a:r>
            <a:r>
              <a:rPr lang="zh-CN" altLang="en-US" sz="1800">
                <a:solidFill>
                  <a:schemeClr val="tx1"/>
                </a:solidFill>
                <a:latin typeface="楷体" panose="02010609060101010101" charset="-122"/>
                <a:ea typeface="楷体" panose="02010609060101010101" charset="-122"/>
              </a:rPr>
              <a:t>了企业文化基石，最终成为了一个可靠的</a:t>
            </a:r>
            <a:r>
              <a:rPr lang="zh-CN" altLang="en-US" sz="1800">
                <a:solidFill>
                  <a:schemeClr val="tx1"/>
                </a:solidFill>
                <a:latin typeface="楷体" panose="02010609060101010101" charset="-122"/>
                <a:ea typeface="楷体" panose="02010609060101010101" charset="-122"/>
              </a:rPr>
              <a:t>机电人。</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091565"/>
            <a:ext cx="8107045" cy="5682615"/>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二、</a:t>
            </a:r>
            <a:r>
              <a:rPr lang="zh-CN" altLang="en-US" sz="1800" b="1">
                <a:latin typeface="楷体" panose="02010609060101010101" charset="-122"/>
                <a:ea typeface="楷体" panose="02010609060101010101" charset="-122"/>
                <a:sym typeface="+mn-ea"/>
              </a:rPr>
              <a:t>认同并融入机电文化</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5</a:t>
            </a:r>
            <a:r>
              <a:rPr lang="zh-CN" altLang="en-US" sz="1800">
                <a:latin typeface="楷体" panose="02010609060101010101" charset="-122"/>
                <a:ea typeface="楷体" panose="02010609060101010101" charset="-122"/>
                <a:sym typeface="+mn-ea"/>
              </a:rPr>
              <a:t>、适当的各类娱乐活动、各类竞赛活动、各种劳动、各种志愿活动（好易到志愿者活动、领导的年底慰问）、各种集体活动、各种座谈会，还是有必要开展的，我们不能只谈工作，不能只谈钱，也要谈青年朋友放松一点的活动，开展一些让他们能够感受人文关怀的一些活动，活动也会让人有获得感、愉悦感，座谈会让人有表达自己心愿的途径，也让他更有存在感，我个人觉得是有必要的。这些无形中的软工作也是潜移默化的在引导员工适应企业、融入企业。</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en-US" altLang="zh-CN"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6</a:t>
            </a:r>
            <a:r>
              <a:rPr lang="zh-CN" altLang="en-US" sz="1800">
                <a:latin typeface="楷体" panose="02010609060101010101" charset="-122"/>
                <a:ea typeface="楷体" panose="02010609060101010101" charset="-122"/>
                <a:sym typeface="+mn-ea"/>
              </a:rPr>
              <a:t>、文化传播在细节、在平常、在领导引领、在真实的感受（机电园员工宿舍环境变化、维益家园房子等都是领导作为的表现，领导都在努力工作），我们管理团队要严格要求自己，在员工面前展现优秀的综合素养，我们领导更要体现</a:t>
            </a:r>
            <a:r>
              <a:rPr lang="zh-CN" altLang="en-US" sz="1800">
                <a:latin typeface="楷体" panose="02010609060101010101" charset="-122"/>
                <a:ea typeface="楷体" panose="02010609060101010101" charset="-122"/>
                <a:sym typeface="+mn-ea"/>
              </a:rPr>
              <a:t>你是领导的个人魅力，</a:t>
            </a:r>
            <a:r>
              <a:rPr lang="zh-CN" altLang="en-US" sz="1800">
                <a:solidFill>
                  <a:schemeClr val="tx1"/>
                </a:solidFill>
                <a:latin typeface="楷体" panose="02010609060101010101" charset="-122"/>
                <a:ea typeface="楷体" panose="02010609060101010101" charset="-122"/>
              </a:rPr>
              <a:t>（当然不是淫威）一个被别人尊重的领导更多的是能力素养、格局、战略眼光、分析问题、看事物本质深度等</a:t>
            </a:r>
            <a:r>
              <a:rPr lang="zh-CN" altLang="en-US" sz="1800">
                <a:solidFill>
                  <a:schemeClr val="tx1"/>
                </a:solidFill>
                <a:latin typeface="楷体" panose="02010609060101010101" charset="-122"/>
                <a:ea typeface="楷体" panose="02010609060101010101" charset="-122"/>
              </a:rPr>
              <a:t>方面赢得基层员工的赞誉，这也是一种无形且无限文化的</a:t>
            </a:r>
            <a:r>
              <a:rPr lang="zh-CN" altLang="en-US" sz="1800">
                <a:solidFill>
                  <a:schemeClr val="tx1"/>
                </a:solidFill>
                <a:latin typeface="楷体" panose="02010609060101010101" charset="-122"/>
                <a:ea typeface="楷体" panose="02010609060101010101" charset="-122"/>
              </a:rPr>
              <a:t>传播。</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1269365"/>
            <a:ext cx="8008620" cy="6073775"/>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三、</a:t>
            </a:r>
            <a:r>
              <a:rPr lang="zh-CN" altLang="en-US" sz="1800" b="1">
                <a:latin typeface="楷体" panose="02010609060101010101" charset="-122"/>
                <a:ea typeface="楷体" panose="02010609060101010101" charset="-122"/>
                <a:sym typeface="+mn-ea"/>
              </a:rPr>
              <a:t>做好角色定位</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00000"/>
              </a:lnSpc>
            </a:pPr>
            <a:r>
              <a:rPr lang="en-US" altLang="zh-CN" sz="1800">
                <a:solidFill>
                  <a:schemeClr val="tx1"/>
                </a:solidFill>
                <a:latin typeface="楷体" panose="02010609060101010101" charset="-122"/>
                <a:ea typeface="楷体" panose="02010609060101010101" charset="-122"/>
              </a:rPr>
              <a:t>1</a:t>
            </a:r>
            <a:r>
              <a:rPr lang="zh-CN" altLang="en-US" sz="1800">
                <a:solidFill>
                  <a:schemeClr val="tx1"/>
                </a:solidFill>
                <a:latin typeface="楷体" panose="02010609060101010101" charset="-122"/>
                <a:ea typeface="楷体" panose="02010609060101010101" charset="-122"/>
              </a:rPr>
              <a:t>、我们要认识到自己的角色应该是多方位的角色：</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我们对于公司高管而言，我是一名员工，我要服从管理、理解领导的意图，并全方位的执行下去。</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我们对于一线员工而言，我是一名中层领导（或者是一名管理</a:t>
            </a:r>
            <a:r>
              <a:rPr lang="zh-CN" altLang="en-US" sz="1800">
                <a:solidFill>
                  <a:schemeClr val="tx1"/>
                </a:solidFill>
                <a:latin typeface="楷体" panose="02010609060101010101" charset="-122"/>
                <a:ea typeface="楷体" panose="02010609060101010101" charset="-122"/>
              </a:rPr>
              <a:t>人员），我应该引领好他们，并带领他们实现自身价值，一起努力回馈企业。</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我们对于客户而言，我是一名服务工作者，我应该要关心和关注客户的需求和真实体会，为企业品牌树立保驾护航。</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我们对于一名正职</a:t>
            </a:r>
            <a:r>
              <a:rPr lang="zh-CN" altLang="en-US" sz="1800">
                <a:solidFill>
                  <a:schemeClr val="tx1"/>
                </a:solidFill>
                <a:latin typeface="楷体" panose="02010609060101010101" charset="-122"/>
                <a:ea typeface="楷体" panose="02010609060101010101" charset="-122"/>
              </a:rPr>
              <a:t>而言，我是他的助手，是他工作思想的践行者和排头兵，是他权威的维护者。</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我们对于一名副职而言（或者是</a:t>
            </a:r>
            <a:r>
              <a:rPr lang="zh-CN" altLang="en-US" sz="1800">
                <a:latin typeface="楷体" panose="02010609060101010101" charset="-122"/>
                <a:ea typeface="楷体" panose="02010609060101010101" charset="-122"/>
                <a:sym typeface="+mn-ea"/>
              </a:rPr>
              <a:t>一名办公室管理人员</a:t>
            </a:r>
            <a:r>
              <a:rPr lang="zh-CN" altLang="en-US" sz="1800">
                <a:solidFill>
                  <a:schemeClr val="tx1"/>
                </a:solidFill>
                <a:latin typeface="楷体" panose="02010609060101010101" charset="-122"/>
                <a:ea typeface="楷体" panose="02010609060101010101" charset="-122"/>
              </a:rPr>
              <a:t>），</a:t>
            </a:r>
            <a:r>
              <a:rPr lang="zh-CN" altLang="en-US" sz="1800">
                <a:solidFill>
                  <a:schemeClr val="tx1"/>
                </a:solidFill>
                <a:latin typeface="楷体" panose="02010609060101010101" charset="-122"/>
                <a:ea typeface="楷体" panose="02010609060101010101" charset="-122"/>
              </a:rPr>
              <a:t>我们应该完成本职内工作，并为这项工作的目标结果效果去努力，同时要积极主动的向主管领导定期汇报工作进展和工作结果。</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en-US" altLang="zh-CN" sz="1800">
                <a:solidFill>
                  <a:schemeClr val="tx1"/>
                </a:solidFill>
                <a:latin typeface="楷体" panose="02010609060101010101" charset="-122"/>
                <a:ea typeface="楷体" panose="02010609060101010101" charset="-122"/>
              </a:rPr>
              <a:t>2</a:t>
            </a:r>
            <a:r>
              <a:rPr lang="zh-CN" altLang="en-US" sz="1800">
                <a:solidFill>
                  <a:schemeClr val="tx1"/>
                </a:solidFill>
                <a:latin typeface="楷体" panose="02010609060101010101" charset="-122"/>
                <a:ea typeface="楷体" panose="02010609060101010101" charset="-122"/>
              </a:rPr>
              <a:t>、作为</a:t>
            </a:r>
            <a:r>
              <a:rPr lang="zh-CN" altLang="en-US" sz="1800">
                <a:solidFill>
                  <a:schemeClr val="tx1"/>
                </a:solidFill>
                <a:latin typeface="楷体" panose="02010609060101010101" charset="-122"/>
                <a:ea typeface="楷体" panose="02010609060101010101" charset="-122"/>
              </a:rPr>
              <a:t>领导，我们应该是资源调度者，辖区管理者，政策落地</a:t>
            </a:r>
            <a:r>
              <a:rPr lang="zh-CN" altLang="en-US" sz="1800">
                <a:solidFill>
                  <a:schemeClr val="tx1"/>
                </a:solidFill>
                <a:latin typeface="楷体" panose="02010609060101010101" charset="-122"/>
                <a:ea typeface="楷体" panose="02010609060101010101" charset="-122"/>
              </a:rPr>
              <a:t>领航者。</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en-US" altLang="zh-CN" sz="1800">
                <a:solidFill>
                  <a:schemeClr val="tx1"/>
                </a:solidFill>
                <a:latin typeface="楷体" panose="02010609060101010101" charset="-122"/>
                <a:ea typeface="楷体" panose="02010609060101010101" charset="-122"/>
              </a:rPr>
              <a:t>3</a:t>
            </a:r>
            <a:r>
              <a:rPr lang="zh-CN" altLang="en-US" sz="1800">
                <a:solidFill>
                  <a:schemeClr val="tx1"/>
                </a:solidFill>
                <a:latin typeface="楷体" panose="02010609060101010101" charset="-122"/>
                <a:ea typeface="楷体" panose="02010609060101010101" charset="-122"/>
              </a:rPr>
              <a:t>、工作中我们不能越位，什么岗位干什么事情？如什么岗位对等什么级别业主？（兵将</a:t>
            </a:r>
            <a:r>
              <a:rPr lang="zh-CN" altLang="en-US" sz="1800">
                <a:solidFill>
                  <a:schemeClr val="tx1"/>
                </a:solidFill>
                <a:latin typeface="楷体" panose="02010609060101010101" charset="-122"/>
                <a:ea typeface="楷体" panose="02010609060101010101" charset="-122"/>
              </a:rPr>
              <a:t>对等）我们要主动</a:t>
            </a:r>
            <a:r>
              <a:rPr lang="zh-CN" altLang="en-US" sz="1800">
                <a:solidFill>
                  <a:schemeClr val="tx1"/>
                </a:solidFill>
                <a:latin typeface="楷体" panose="02010609060101010101" charset="-122"/>
                <a:ea typeface="楷体" panose="02010609060101010101" charset="-122"/>
              </a:rPr>
              <a:t>作为。</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zh-CN" altLang="en-US" sz="1800">
                <a:solidFill>
                  <a:schemeClr val="tx1"/>
                </a:solidFill>
                <a:latin typeface="楷体" panose="02010609060101010101" charset="-122"/>
                <a:ea typeface="楷体" panose="02010609060101010101" charset="-122"/>
              </a:rPr>
              <a:t>自用设备员、教培员、安全员、技术负责人、班长、主管、专业</a:t>
            </a:r>
            <a:r>
              <a:rPr lang="zh-CN" altLang="en-US" sz="1800">
                <a:solidFill>
                  <a:schemeClr val="tx1"/>
                </a:solidFill>
                <a:latin typeface="楷体" panose="02010609060101010101" charset="-122"/>
                <a:ea typeface="楷体" panose="02010609060101010101" charset="-122"/>
              </a:rPr>
              <a:t>经理</a:t>
            </a:r>
            <a:endParaRPr lang="zh-CN" altLang="en-US" sz="1800">
              <a:solidFill>
                <a:schemeClr val="tx1"/>
              </a:solidFill>
              <a:latin typeface="楷体" panose="02010609060101010101" charset="-122"/>
              <a:ea typeface="楷体" panose="02010609060101010101" charset="-122"/>
            </a:endParaRPr>
          </a:p>
          <a:p>
            <a:pPr algn="just">
              <a:lnSpc>
                <a:spcPct val="100000"/>
              </a:lnSpc>
            </a:pPr>
            <a:r>
              <a:rPr lang="en-US" altLang="zh-CN" sz="1800">
                <a:solidFill>
                  <a:schemeClr val="tx1"/>
                </a:solidFill>
                <a:latin typeface="楷体" panose="02010609060101010101" charset="-122"/>
                <a:ea typeface="楷体" panose="02010609060101010101" charset="-122"/>
              </a:rPr>
              <a:t>4</a:t>
            </a:r>
            <a:r>
              <a:rPr lang="zh-CN" altLang="en-US" sz="1800">
                <a:solidFill>
                  <a:schemeClr val="tx1"/>
                </a:solidFill>
                <a:latin typeface="楷体" panose="02010609060101010101" charset="-122"/>
                <a:ea typeface="楷体" panose="02010609060101010101" charset="-122"/>
              </a:rPr>
              <a:t>、作为一名管理者，我们既要重结果，</a:t>
            </a:r>
            <a:r>
              <a:rPr lang="zh-CN" altLang="en-US" sz="1800">
                <a:latin typeface="楷体" panose="02010609060101010101" charset="-122"/>
                <a:ea typeface="楷体" panose="02010609060101010101" charset="-122"/>
                <a:sym typeface="+mn-ea"/>
              </a:rPr>
              <a:t>也要</a:t>
            </a:r>
            <a:r>
              <a:rPr lang="zh-CN" altLang="en-US" sz="1800">
                <a:solidFill>
                  <a:schemeClr val="tx1"/>
                </a:solidFill>
                <a:latin typeface="楷体" panose="02010609060101010101" charset="-122"/>
                <a:ea typeface="楷体" panose="02010609060101010101" charset="-122"/>
              </a:rPr>
              <a:t>管过程，理流程，注重长效机制。</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descr="01"/>
          <p:cNvPicPr>
            <a:picLocks noChangeAspect="1"/>
          </p:cNvPicPr>
          <p:nvPr/>
        </p:nvPicPr>
        <p:blipFill>
          <a:blip r:embed="rId1"/>
          <a:stretch>
            <a:fillRect/>
          </a:stretch>
        </p:blipFill>
        <p:spPr>
          <a:xfrm>
            <a:off x="0" y="-4762"/>
            <a:ext cx="9140825" cy="900112"/>
          </a:xfrm>
          <a:prstGeom prst="rect">
            <a:avLst/>
          </a:prstGeom>
          <a:noFill/>
          <a:ln w="9525">
            <a:noFill/>
          </a:ln>
        </p:spPr>
      </p:pic>
      <p:pic>
        <p:nvPicPr>
          <p:cNvPr id="2051" name="Picture 4" descr="背景样本0000"/>
          <p:cNvPicPr>
            <a:picLocks noChangeAspect="1"/>
          </p:cNvPicPr>
          <p:nvPr/>
        </p:nvPicPr>
        <p:blipFill>
          <a:blip r:embed="rId2"/>
          <a:stretch>
            <a:fillRect/>
          </a:stretch>
        </p:blipFill>
        <p:spPr>
          <a:xfrm>
            <a:off x="0" y="6489700"/>
            <a:ext cx="9144000" cy="366713"/>
          </a:xfrm>
          <a:prstGeom prst="rect">
            <a:avLst/>
          </a:prstGeom>
          <a:noFill/>
          <a:ln w="9525">
            <a:noFill/>
          </a:ln>
        </p:spPr>
      </p:pic>
      <p:sp>
        <p:nvSpPr>
          <p:cNvPr id="2052" name="TextBox 7"/>
          <p:cNvSpPr txBox="1"/>
          <p:nvPr/>
        </p:nvSpPr>
        <p:spPr>
          <a:xfrm>
            <a:off x="1621790" y="6489700"/>
            <a:ext cx="6468110" cy="368300"/>
          </a:xfrm>
          <a:prstGeom prst="rect">
            <a:avLst/>
          </a:prstGeom>
          <a:noFill/>
          <a:ln w="9525">
            <a:noFill/>
          </a:ln>
        </p:spPr>
        <p:txBody>
          <a:bodyPr wrap="square">
            <a:spAutoFit/>
          </a:bodyPr>
          <a:p>
            <a:r>
              <a:rPr lang="zh-CN" altLang="en-US" dirty="0">
                <a:solidFill>
                  <a:schemeClr val="bg1"/>
                </a:solidFill>
                <a:latin typeface="楷体_GB2312" pitchFamily="49" charset="-122"/>
                <a:ea typeface="楷体_GB2312" pitchFamily="49" charset="-122"/>
              </a:rPr>
              <a:t>创  一  流  品  牌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a:t>
            </a:r>
            <a:r>
              <a:rPr lang="en-US" altLang="zh-CN" dirty="0">
                <a:solidFill>
                  <a:schemeClr val="bg1"/>
                </a:solidFill>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 建  百  年  机  电</a:t>
            </a:r>
            <a:endParaRPr lang="zh-CN" altLang="en-US" dirty="0">
              <a:solidFill>
                <a:schemeClr val="bg1"/>
              </a:solidFill>
              <a:latin typeface="楷体_GB2312" pitchFamily="49" charset="-122"/>
              <a:ea typeface="楷体_GB2312" pitchFamily="49" charset="-122"/>
            </a:endParaRPr>
          </a:p>
        </p:txBody>
      </p:sp>
      <p:sp>
        <p:nvSpPr>
          <p:cNvPr id="15" name="矩形 14"/>
          <p:cNvSpPr/>
          <p:nvPr/>
        </p:nvSpPr>
        <p:spPr>
          <a:xfrm>
            <a:off x="3314700" y="142874"/>
            <a:ext cx="2921000" cy="70675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方正小标宋简体" pitchFamily="65" charset="-122"/>
                <a:ea typeface="方正小标宋简体" pitchFamily="65" charset="-122"/>
                <a:cs typeface="+mn-cs"/>
              </a:rPr>
              <a:t>钦州分公司</a:t>
            </a:r>
            <a:endParaRPr kumimoji="0" lang="zh-CN" altLang="en-US" sz="40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43560" y="966470"/>
            <a:ext cx="8258175" cy="6014720"/>
          </a:xfrm>
          <a:prstGeom prst="rect">
            <a:avLst/>
          </a:prstGeom>
          <a:noFill/>
        </p:spPr>
        <p:txBody>
          <a:bodyPr wrap="square" rtlCol="0">
            <a:spAutoFit/>
          </a:bodyPr>
          <a:p>
            <a:pPr algn="just">
              <a:lnSpc>
                <a:spcPct val="100000"/>
              </a:lnSpc>
            </a:pPr>
            <a:r>
              <a:rPr lang="zh-CN" altLang="en-US" sz="1800" b="1">
                <a:solidFill>
                  <a:schemeClr val="tx1"/>
                </a:solidFill>
                <a:latin typeface="楷体" panose="02010609060101010101" charset="-122"/>
                <a:ea typeface="楷体" panose="02010609060101010101" charset="-122"/>
              </a:rPr>
              <a:t>四、</a:t>
            </a:r>
            <a:r>
              <a:rPr lang="zh-CN" altLang="en-US" sz="1800" b="1">
                <a:latin typeface="楷体" panose="02010609060101010101" charset="-122"/>
                <a:ea typeface="楷体" panose="02010609060101010101" charset="-122"/>
                <a:sym typeface="+mn-ea"/>
              </a:rPr>
              <a:t>简要介绍一下东方项目部运营经验</a:t>
            </a:r>
            <a:r>
              <a:rPr lang="zh-CN" altLang="en-US" sz="1800" b="1">
                <a:solidFill>
                  <a:schemeClr val="tx1"/>
                </a:solidFill>
                <a:latin typeface="楷体" panose="02010609060101010101" charset="-122"/>
                <a:ea typeface="楷体" panose="02010609060101010101" charset="-122"/>
              </a:rPr>
              <a:t>：</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chemeClr val="tx1"/>
                </a:solidFill>
                <a:latin typeface="楷体" panose="02010609060101010101" charset="-122"/>
                <a:ea typeface="楷体" panose="02010609060101010101" charset="-122"/>
              </a:rPr>
              <a:t>当时的现状：</a:t>
            </a:r>
            <a:endParaRPr lang="zh-CN" altLang="en-US" sz="1800" b="1">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zh-CN" altLang="en-US" sz="1800" b="1">
                <a:solidFill>
                  <a:schemeClr val="tx1"/>
                </a:solidFill>
                <a:latin typeface="楷体" panose="02010609060101010101" charset="-122"/>
                <a:ea typeface="楷体" panose="02010609060101010101" charset="-122"/>
              </a:rPr>
              <a:t> </a:t>
            </a:r>
            <a:r>
              <a:rPr lang="en-US" altLang="zh-CN" sz="1800" b="1">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市场调整成为丙方以后大家情绪很低落，幸福感很差，人员结构大部分是当地人（本地</a:t>
            </a:r>
            <a:r>
              <a:rPr lang="zh-CN" altLang="en-US" sz="1800">
                <a:solidFill>
                  <a:schemeClr val="tx1"/>
                </a:solidFill>
                <a:latin typeface="楷体" panose="02010609060101010101" charset="-122"/>
                <a:ea typeface="楷体" panose="02010609060101010101" charset="-122"/>
              </a:rPr>
              <a:t>海南人很安逸、大部分</a:t>
            </a:r>
            <a:r>
              <a:rPr lang="zh-CN" altLang="en-US" sz="1800">
                <a:solidFill>
                  <a:schemeClr val="tx1"/>
                </a:solidFill>
                <a:latin typeface="楷体" panose="02010609060101010101" charset="-122"/>
                <a:ea typeface="楷体" panose="02010609060101010101" charset="-122"/>
              </a:rPr>
              <a:t>人不愿意拼搏和</a:t>
            </a:r>
            <a:r>
              <a:rPr lang="zh-CN" altLang="en-US" sz="1800">
                <a:solidFill>
                  <a:schemeClr val="tx1"/>
                </a:solidFill>
                <a:latin typeface="楷体" panose="02010609060101010101" charset="-122"/>
                <a:ea typeface="楷体" panose="02010609060101010101" charset="-122"/>
              </a:rPr>
              <a:t>外出），定员为</a:t>
            </a:r>
            <a:r>
              <a:rPr lang="en-US" altLang="zh-CN" sz="1800">
                <a:solidFill>
                  <a:schemeClr val="tx1"/>
                </a:solidFill>
                <a:latin typeface="楷体" panose="02010609060101010101" charset="-122"/>
                <a:ea typeface="楷体" panose="02010609060101010101" charset="-122"/>
              </a:rPr>
              <a:t>57</a:t>
            </a:r>
            <a:r>
              <a:rPr lang="zh-CN" altLang="en-US" sz="1800">
                <a:solidFill>
                  <a:schemeClr val="tx1"/>
                </a:solidFill>
                <a:latin typeface="楷体" panose="02010609060101010101" charset="-122"/>
                <a:ea typeface="楷体" panose="02010609060101010101" charset="-122"/>
              </a:rPr>
              <a:t>人（为班组一线员工），而我们公司有自己</a:t>
            </a:r>
            <a:r>
              <a:rPr lang="zh-CN" altLang="en-US" sz="1800">
                <a:solidFill>
                  <a:schemeClr val="tx1"/>
                </a:solidFill>
                <a:latin typeface="楷体" panose="02010609060101010101" charset="-122"/>
                <a:ea typeface="楷体" panose="02010609060101010101" charset="-122"/>
              </a:rPr>
              <a:t>的体系管理要求，如人事、财务、安全、后勤等，超员</a:t>
            </a:r>
            <a:r>
              <a:rPr lang="en-US" altLang="zh-CN" sz="1800">
                <a:solidFill>
                  <a:schemeClr val="tx1"/>
                </a:solidFill>
                <a:latin typeface="楷体" panose="02010609060101010101" charset="-122"/>
                <a:ea typeface="楷体" panose="02010609060101010101" charset="-122"/>
              </a:rPr>
              <a:t>7</a:t>
            </a:r>
            <a:r>
              <a:rPr lang="zh-CN" altLang="en-US" sz="1800">
                <a:solidFill>
                  <a:schemeClr val="tx1"/>
                </a:solidFill>
                <a:latin typeface="楷体" panose="02010609060101010101" charset="-122"/>
                <a:ea typeface="楷体" panose="02010609060101010101" charset="-122"/>
              </a:rPr>
              <a:t>人，达到</a:t>
            </a:r>
            <a:r>
              <a:rPr lang="en-US" altLang="zh-CN" sz="1800">
                <a:solidFill>
                  <a:schemeClr val="tx1"/>
                </a:solidFill>
                <a:latin typeface="楷体" panose="02010609060101010101" charset="-122"/>
                <a:ea typeface="楷体" panose="02010609060101010101" charset="-122"/>
              </a:rPr>
              <a:t>64</a:t>
            </a:r>
            <a:r>
              <a:rPr lang="zh-CN" altLang="en-US" sz="1800">
                <a:solidFill>
                  <a:schemeClr val="tx1"/>
                </a:solidFill>
                <a:latin typeface="楷体" panose="02010609060101010101" charset="-122"/>
                <a:ea typeface="楷体" panose="02010609060101010101" charset="-122"/>
              </a:rPr>
              <a:t>人。</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维保单价</a:t>
            </a:r>
            <a:r>
              <a:rPr lang="en-US" altLang="zh-CN" sz="1800">
                <a:solidFill>
                  <a:schemeClr val="tx1"/>
                </a:solidFill>
                <a:latin typeface="楷体" panose="02010609060101010101" charset="-122"/>
                <a:ea typeface="楷体" panose="02010609060101010101" charset="-122"/>
              </a:rPr>
              <a:t>11.8</a:t>
            </a:r>
            <a:r>
              <a:rPr lang="zh-CN" altLang="en-US" sz="1800">
                <a:solidFill>
                  <a:schemeClr val="tx1"/>
                </a:solidFill>
                <a:latin typeface="楷体" panose="02010609060101010101" charset="-122"/>
                <a:ea typeface="楷体" panose="02010609060101010101" charset="-122"/>
              </a:rPr>
              <a:t>万，平时施工技改项目几乎没有，安全生产人员取证、持证要求越来越高。东方乃至</a:t>
            </a:r>
            <a:r>
              <a:rPr lang="zh-CN" altLang="en-US" sz="1800">
                <a:solidFill>
                  <a:schemeClr val="tx1"/>
                </a:solidFill>
                <a:latin typeface="楷体" panose="02010609060101010101" charset="-122"/>
                <a:ea typeface="楷体" panose="02010609060101010101" charset="-122"/>
              </a:rPr>
              <a:t>周边市场几乎没有项目，（内地有大项目又干不了，人员没办法抽出去，管理人员也是</a:t>
            </a:r>
            <a:r>
              <a:rPr lang="zh-CN" altLang="en-US" sz="1800">
                <a:solidFill>
                  <a:schemeClr val="tx1"/>
                </a:solidFill>
                <a:latin typeface="楷体" panose="02010609060101010101" charset="-122"/>
                <a:ea typeface="楷体" panose="02010609060101010101" charset="-122"/>
              </a:rPr>
              <a:t>缺乏）每月财务报表为</a:t>
            </a:r>
            <a:r>
              <a:rPr lang="zh-CN" altLang="en-US" sz="1800">
                <a:solidFill>
                  <a:schemeClr val="tx1"/>
                </a:solidFill>
                <a:latin typeface="楷体" panose="02010609060101010101" charset="-122"/>
                <a:ea typeface="楷体" panose="02010609060101010101" charset="-122"/>
              </a:rPr>
              <a:t>负数。</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solidFill>
                  <a:schemeClr val="tx1"/>
                </a:solidFill>
                <a:latin typeface="楷体" panose="02010609060101010101" charset="-122"/>
                <a:ea typeface="楷体" panose="02010609060101010101" charset="-122"/>
              </a:rPr>
              <a:t>   </a:t>
            </a:r>
            <a:r>
              <a:rPr lang="zh-CN" altLang="en-US" sz="1800">
                <a:solidFill>
                  <a:schemeClr val="tx1"/>
                </a:solidFill>
                <a:latin typeface="楷体" panose="02010609060101010101" charset="-122"/>
                <a:ea typeface="楷体" panose="02010609060101010101" charset="-122"/>
              </a:rPr>
              <a:t>加上公司确定的利润指标和</a:t>
            </a:r>
            <a:r>
              <a:rPr lang="zh-CN" altLang="en-US" sz="1800">
                <a:solidFill>
                  <a:schemeClr val="tx1"/>
                </a:solidFill>
                <a:latin typeface="楷体" panose="02010609060101010101" charset="-122"/>
                <a:ea typeface="楷体" panose="02010609060101010101" charset="-122"/>
              </a:rPr>
              <a:t>现状反差。</a:t>
            </a:r>
            <a:endParaRPr lang="zh-CN" altLang="en-US" sz="1800">
              <a:solidFill>
                <a:schemeClr val="tx1"/>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b="1">
                <a:solidFill>
                  <a:srgbClr val="FF0000"/>
                </a:solidFill>
                <a:latin typeface="楷体" panose="02010609060101010101" charset="-122"/>
                <a:ea typeface="楷体" panose="02010609060101010101" charset="-122"/>
              </a:rPr>
              <a:t>   </a:t>
            </a:r>
            <a:r>
              <a:rPr lang="zh-CN" altLang="en-US" sz="1800" b="1">
                <a:solidFill>
                  <a:srgbClr val="FF0000"/>
                </a:solidFill>
                <a:latin typeface="楷体" panose="02010609060101010101" charset="-122"/>
                <a:ea typeface="楷体" panose="02010609060101010101" charset="-122"/>
              </a:rPr>
              <a:t>压力很大、经常失眠、半夜醒来、很是焦虑（因为领导有责任）</a:t>
            </a:r>
            <a:endParaRPr lang="zh-CN" altLang="en-US" sz="1800" b="1">
              <a:solidFill>
                <a:srgbClr val="FF0000"/>
              </a:solidFill>
              <a:latin typeface="楷体" panose="02010609060101010101" charset="-122"/>
              <a:ea typeface="楷体" panose="02010609060101010101" charset="-122"/>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r>
              <a:rPr lang="zh-CN" altLang="en-US" sz="1800">
                <a:latin typeface="楷体" panose="02010609060101010101" charset="-122"/>
                <a:ea typeface="楷体" panose="02010609060101010101" charset="-122"/>
                <a:sym typeface="+mn-ea"/>
              </a:rPr>
              <a:t>有几种</a:t>
            </a:r>
            <a:r>
              <a:rPr lang="zh-CN" altLang="en-US" sz="1800">
                <a:latin typeface="楷体" panose="02010609060101010101" charset="-122"/>
                <a:ea typeface="楷体" panose="02010609060101010101" charset="-122"/>
                <a:sym typeface="+mn-ea"/>
              </a:rPr>
              <a:t>体会：</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1</a:t>
            </a:r>
            <a:r>
              <a:rPr lang="zh-CN" altLang="en-US" sz="1800">
                <a:latin typeface="楷体" panose="02010609060101010101" charset="-122"/>
                <a:ea typeface="楷体" panose="02010609060101010101" charset="-122"/>
                <a:sym typeface="+mn-ea"/>
              </a:rPr>
              <a:t>、大家一定要多支持一把手，一把手确实不容易，副职和正职的压力真不一样，我虽然没有当过一把手，但我负责过一个独立运营的项目部，一个没有市场、维保亏损没有维修技改的项目部，一把手压力应该是最大的，尤其那种有静设备专业高危作业多，定期需要公开维保招投标的分公司，我觉得副职们真要多理解一把手的难处和压力。（安全生产第一责任人，</a:t>
            </a:r>
            <a:r>
              <a:rPr lang="zh-CN" altLang="en-US" sz="1800">
                <a:latin typeface="楷体" panose="02010609060101010101" charset="-122"/>
                <a:ea typeface="楷体" panose="02010609060101010101" charset="-122"/>
                <a:sym typeface="+mn-ea"/>
              </a:rPr>
              <a:t>维保投标没中标人员</a:t>
            </a:r>
            <a:r>
              <a:rPr lang="zh-CN" altLang="en-US" sz="1800">
                <a:latin typeface="楷体" panose="02010609060101010101" charset="-122"/>
                <a:ea typeface="楷体" panose="02010609060101010101" charset="-122"/>
                <a:sym typeface="+mn-ea"/>
              </a:rPr>
              <a:t>怎么办？）</a:t>
            </a:r>
            <a:endParaRPr lang="zh-CN" altLang="en-US" sz="1800">
              <a:latin typeface="楷体" panose="02010609060101010101" charset="-122"/>
              <a:ea typeface="楷体" panose="02010609060101010101" charset="-122"/>
              <a:sym typeface="+mn-ea"/>
            </a:endParaRPr>
          </a:p>
          <a:p>
            <a:pPr algn="just">
              <a:lnSpc>
                <a:spcPct val="120000"/>
              </a:lnSpc>
              <a:spcBef>
                <a:spcPts val="0"/>
              </a:spcBef>
              <a:spcAft>
                <a:spcPts val="0"/>
              </a:spcAft>
            </a:pPr>
            <a:r>
              <a:rPr lang="en-US" altLang="zh-CN" sz="1800">
                <a:latin typeface="楷体" panose="02010609060101010101" charset="-122"/>
                <a:ea typeface="楷体" panose="02010609060101010101" charset="-122"/>
                <a:sym typeface="+mn-ea"/>
              </a:rPr>
              <a:t>    </a:t>
            </a:r>
            <a:endParaRPr lang="zh-CN" altLang="en-US" sz="1800" b="1">
              <a:solidFill>
                <a:schemeClr val="tx1"/>
              </a:solidFill>
              <a:latin typeface="楷体" panose="02010609060101010101" charset="-122"/>
              <a:ea typeface="楷体" panose="02010609060101010101" charset="-122"/>
            </a:endParaRPr>
          </a:p>
        </p:txBody>
      </p:sp>
    </p:spTree>
  </p:cSld>
  <p:clrMapOvr>
    <a:masterClrMapping/>
  </p:clrMapOvr>
</p:sld>
</file>

<file path=ppt/tags/tag1.xml><?xml version="1.0" encoding="utf-8"?>
<p:tagLst xmlns:p="http://schemas.openxmlformats.org/presentationml/2006/main">
  <p:tag name="commondata" val="eyJoZGlkIjoiMWRhZWYzYTQxZDE4OTllODlmMTNjMTRmMTM2ODcwODQ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10282</Words>
  <Application>WPS 演示</Application>
  <PresentationFormat>全屏显示(4:3)</PresentationFormat>
  <Paragraphs>329</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Calibri</vt:lpstr>
      <vt:lpstr>楷体_GB2312</vt:lpstr>
      <vt:lpstr>新宋体</vt:lpstr>
      <vt:lpstr>方正小标宋简体</vt:lpstr>
      <vt:lpstr>楷体</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FANGdy</cp:lastModifiedBy>
  <cp:revision>317</cp:revision>
  <dcterms:created xsi:type="dcterms:W3CDTF">2025-08-27T01:01:00Z</dcterms:created>
  <dcterms:modified xsi:type="dcterms:W3CDTF">2025-10-31T03:00:05Z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0C8191B0DC3F42BFBB804B1D5E40B89A_12</vt:lpwstr>
  </property>
  <property fmtid="{D5CDD505-2E9C-101B-9397-08002B2CF9AE}" pid="3" name="KSOProductBuildVer">
    <vt:lpwstr>2052-12.1.0.22529</vt:lpwstr>
  </property>
</Properties>
</file>