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docProps/custom.xml" ContentType="application/vnd.openxmlformats-officedocument.custom-propertie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charts/chart2.xml" ContentType="application/vnd.openxmlformats-officedocument.drawingml.chart+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468" r:id="rId3"/>
    <p:sldId id="302" r:id="rId4"/>
    <p:sldId id="487" r:id="rId5"/>
    <p:sldId id="512" r:id="rId6"/>
    <p:sldId id="496" r:id="rId7"/>
    <p:sldId id="513" r:id="rId8"/>
    <p:sldId id="535" r:id="rId9"/>
    <p:sldId id="536" r:id="rId10"/>
    <p:sldId id="520" r:id="rId11"/>
    <p:sldId id="486" r:id="rId12"/>
    <p:sldId id="497" r:id="rId13"/>
    <p:sldId id="499" r:id="rId14"/>
    <p:sldId id="521" r:id="rId15"/>
    <p:sldId id="502" r:id="rId16"/>
    <p:sldId id="537" r:id="rId17"/>
    <p:sldId id="534" r:id="rId18"/>
    <p:sldId id="538" r:id="rId19"/>
    <p:sldId id="539" r:id="rId20"/>
    <p:sldId id="528" r:id="rId21"/>
    <p:sldId id="475" r:id="rId22"/>
    <p:sldId id="458" r:id="rId23"/>
    <p:sldId id="531" r:id="rId24"/>
    <p:sldId id="511" r:id="rId2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06" autoAdjust="0"/>
    <p:restoredTop sz="95007" autoAdjust="0"/>
  </p:normalViewPr>
  <p:slideViewPr>
    <p:cSldViewPr showGuides="1">
      <p:cViewPr>
        <p:scale>
          <a:sx n="100" d="100"/>
          <a:sy n="100" d="100"/>
        </p:scale>
        <p:origin x="-1944" y="-264"/>
      </p:cViewPr>
      <p:guideLst>
        <p:guide orient="horz" pos="2160"/>
        <p:guide pos="2880"/>
      </p:guideLst>
    </p:cSldViewPr>
  </p:slideViewPr>
  <p:outlineViewPr>
    <p:cViewPr>
      <p:scale>
        <a:sx n="33" d="100"/>
        <a:sy n="33" d="100"/>
      </p:scale>
      <p:origin x="270" y="217452"/>
    </p:cViewPr>
  </p:outlineViewPr>
  <p:notesTextViewPr>
    <p:cViewPr>
      <p:scale>
        <a:sx n="100" d="100"/>
        <a:sy n="100" d="100"/>
      </p:scale>
      <p:origin x="0" y="0"/>
    </p:cViewPr>
  </p:notesTextViewPr>
  <p:notesViewPr>
    <p:cSldViewPr>
      <p:cViewPr varScale="1">
        <p:scale>
          <a:sx n="68" d="100"/>
          <a:sy n="68" d="100"/>
        </p:scale>
        <p:origin x="-3336" y="-96"/>
      </p:cViewPr>
      <p:guideLst>
        <p:guide orient="horz" pos="2880"/>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___3.xlsx"/><Relationship Id="rId1" Type="http://schemas.openxmlformats.org/officeDocument/2006/relationships/image" Target="../media/image21.jpe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view3D>
      <c:rAngAx val="1"/>
    </c:view3D>
    <c:plotArea>
      <c:layout/>
      <c:bar3DChart>
        <c:barDir val="col"/>
        <c:grouping val="clustered"/>
        <c:varyColors val="1"/>
        <c:ser>
          <c:idx val="0"/>
          <c:order val="0"/>
          <c:tx>
            <c:strRef>
              <c:f>Sheet1!$B$1</c:f>
              <c:strCache>
                <c:ptCount val="1"/>
                <c:pt idx="0">
                  <c:v>系列 1</c:v>
                </c:pt>
              </c:strCache>
            </c:strRef>
          </c:tx>
          <c:dLbls>
            <c:dLbl>
              <c:idx val="0"/>
              <c:layout/>
              <c:tx>
                <c:rich>
                  <a:bodyPr/>
                  <a:lstStyle/>
                  <a:p>
                    <a:r>
                      <a:rPr lang="en-US" altLang="en-US" dirty="0" smtClean="0">
                        <a:solidFill>
                          <a:srgbClr val="FF0000"/>
                        </a:solidFill>
                      </a:rPr>
                      <a:t>41.9</a:t>
                    </a:r>
                    <a:r>
                      <a:rPr lang="en-US" altLang="en-US" dirty="0" smtClean="0"/>
                      <a:t> </a:t>
                    </a:r>
                    <a:endParaRPr lang="en-US" altLang="en-US" dirty="0"/>
                  </a:p>
                </c:rich>
              </c:tx>
              <c:showVal val="1"/>
            </c:dLbl>
            <c:dLbl>
              <c:idx val="1"/>
              <c:layout/>
              <c:tx>
                <c:rich>
                  <a:bodyPr/>
                  <a:lstStyle/>
                  <a:p>
                    <a:r>
                      <a:rPr lang="en-US" altLang="en-US" dirty="0">
                        <a:solidFill>
                          <a:srgbClr val="FF0000"/>
                        </a:solidFill>
                      </a:rPr>
                      <a:t>37.0 </a:t>
                    </a:r>
                  </a:p>
                </c:rich>
              </c:tx>
              <c:showVal val="1"/>
            </c:dLbl>
            <c:dLbl>
              <c:idx val="2"/>
              <c:spPr/>
              <c:txPr>
                <a:bodyPr/>
                <a:lstStyle/>
                <a:p>
                  <a:pPr>
                    <a:defRPr sz="1200">
                      <a:solidFill>
                        <a:srgbClr val="FF0000"/>
                      </a:solidFill>
                    </a:defRPr>
                  </a:pPr>
                  <a:endParaRPr lang="zh-CN"/>
                </a:p>
              </c:txPr>
            </c:dLbl>
            <c:dLbl>
              <c:idx val="3"/>
              <c:spPr/>
              <c:txPr>
                <a:bodyPr/>
                <a:lstStyle/>
                <a:p>
                  <a:pPr>
                    <a:defRPr sz="1200">
                      <a:solidFill>
                        <a:srgbClr val="FF0000"/>
                      </a:solidFill>
                    </a:defRPr>
                  </a:pPr>
                  <a:endParaRPr lang="zh-CN"/>
                </a:p>
              </c:txPr>
            </c:dLbl>
            <c:dLbl>
              <c:idx val="4"/>
              <c:spPr/>
              <c:txPr>
                <a:bodyPr/>
                <a:lstStyle/>
                <a:p>
                  <a:pPr>
                    <a:defRPr sz="1200">
                      <a:solidFill>
                        <a:srgbClr val="FF0000"/>
                      </a:solidFill>
                    </a:defRPr>
                  </a:pPr>
                  <a:endParaRPr lang="zh-CN"/>
                </a:p>
              </c:txPr>
            </c:dLbl>
            <c:dLbl>
              <c:idx val="5"/>
              <c:spPr/>
              <c:txPr>
                <a:bodyPr/>
                <a:lstStyle/>
                <a:p>
                  <a:pPr>
                    <a:defRPr sz="1200">
                      <a:solidFill>
                        <a:srgbClr val="FF0000"/>
                      </a:solidFill>
                    </a:defRPr>
                  </a:pPr>
                  <a:endParaRPr lang="zh-CN"/>
                </a:p>
              </c:txPr>
            </c:dLbl>
            <c:dLbl>
              <c:idx val="6"/>
              <c:spPr/>
              <c:txPr>
                <a:bodyPr/>
                <a:lstStyle/>
                <a:p>
                  <a:pPr>
                    <a:defRPr sz="1200">
                      <a:solidFill>
                        <a:srgbClr val="FF0000"/>
                      </a:solidFill>
                    </a:defRPr>
                  </a:pPr>
                  <a:endParaRPr lang="zh-CN"/>
                </a:p>
              </c:txPr>
            </c:dLbl>
            <c:dLbl>
              <c:idx val="17"/>
              <c:spPr/>
              <c:txPr>
                <a:bodyPr/>
                <a:lstStyle/>
                <a:p>
                  <a:pPr>
                    <a:defRPr sz="1200">
                      <a:solidFill>
                        <a:schemeClr val="accent6">
                          <a:lumMod val="75000"/>
                        </a:schemeClr>
                      </a:solidFill>
                    </a:defRPr>
                  </a:pPr>
                  <a:endParaRPr lang="zh-CN"/>
                </a:p>
              </c:txPr>
            </c:dLbl>
            <c:dLbl>
              <c:idx val="18"/>
              <c:spPr/>
              <c:txPr>
                <a:bodyPr/>
                <a:lstStyle/>
                <a:p>
                  <a:pPr>
                    <a:defRPr sz="1200">
                      <a:solidFill>
                        <a:schemeClr val="accent6">
                          <a:lumMod val="75000"/>
                        </a:schemeClr>
                      </a:solidFill>
                    </a:defRPr>
                  </a:pPr>
                  <a:endParaRPr lang="zh-CN"/>
                </a:p>
              </c:txPr>
            </c:dLbl>
            <c:dLbl>
              <c:idx val="19"/>
              <c:spPr/>
              <c:txPr>
                <a:bodyPr/>
                <a:lstStyle/>
                <a:p>
                  <a:pPr>
                    <a:defRPr sz="1200">
                      <a:solidFill>
                        <a:schemeClr val="accent6">
                          <a:lumMod val="75000"/>
                        </a:schemeClr>
                      </a:solidFill>
                    </a:defRPr>
                  </a:pPr>
                  <a:endParaRPr lang="zh-CN"/>
                </a:p>
              </c:txPr>
            </c:dLbl>
            <c:dLbl>
              <c:idx val="20"/>
              <c:layout/>
              <c:tx>
                <c:rich>
                  <a:bodyPr/>
                  <a:lstStyle/>
                  <a:p>
                    <a:r>
                      <a:rPr lang="en-US" altLang="en-US" smtClean="0"/>
                      <a:t>\</a:t>
                    </a:r>
                    <a:endParaRPr lang="en-US" altLang="en-US" dirty="0"/>
                  </a:p>
                </c:rich>
              </c:tx>
              <c:showVal val="1"/>
            </c:dLbl>
            <c:txPr>
              <a:bodyPr/>
              <a:lstStyle/>
              <a:p>
                <a:pPr>
                  <a:defRPr sz="1200"/>
                </a:pPr>
                <a:endParaRPr lang="zh-CN"/>
              </a:p>
            </c:txPr>
            <c:showVal val="1"/>
          </c:dLbls>
          <c:cat>
            <c:strRef>
              <c:f>Sheet1!$A$2:$A$22</c:f>
              <c:strCache>
                <c:ptCount val="21"/>
                <c:pt idx="0">
                  <c:v>鄂尔多斯分公司</c:v>
                </c:pt>
                <c:pt idx="1">
                  <c:v>机修分公司</c:v>
                </c:pt>
                <c:pt idx="2">
                  <c:v>南京分公司</c:v>
                </c:pt>
                <c:pt idx="3">
                  <c:v>云溪分公司</c:v>
                </c:pt>
                <c:pt idx="4">
                  <c:v>海南东方分公司</c:v>
                </c:pt>
                <c:pt idx="5">
                  <c:v>内蒙古分公司</c:v>
                </c:pt>
                <c:pt idx="6">
                  <c:v>自控分公司</c:v>
                </c:pt>
                <c:pt idx="7">
                  <c:v>乌鲁木齐分公司</c:v>
                </c:pt>
                <c:pt idx="8">
                  <c:v>福建分公司</c:v>
                </c:pt>
                <c:pt idx="9">
                  <c:v>福州分公司</c:v>
                </c:pt>
                <c:pt idx="10">
                  <c:v>海南洋浦分公司</c:v>
                </c:pt>
                <c:pt idx="11">
                  <c:v>塔维分公司</c:v>
                </c:pt>
                <c:pt idx="12">
                  <c:v>达州分公司</c:v>
                </c:pt>
                <c:pt idx="13">
                  <c:v>多伦分公司</c:v>
                </c:pt>
                <c:pt idx="14">
                  <c:v>电气分公司</c:v>
                </c:pt>
                <c:pt idx="15">
                  <c:v>宁波分公司</c:v>
                </c:pt>
                <c:pt idx="16">
                  <c:v>广元分公司</c:v>
                </c:pt>
                <c:pt idx="17">
                  <c:v>钦州分公司</c:v>
                </c:pt>
                <c:pt idx="18">
                  <c:v>检安分公司</c:v>
                </c:pt>
                <c:pt idx="19">
                  <c:v>庆阳分公司</c:v>
                </c:pt>
                <c:pt idx="20">
                  <c:v>大连分公司</c:v>
                </c:pt>
              </c:strCache>
            </c:strRef>
          </c:cat>
          <c:val>
            <c:numRef>
              <c:f>Sheet1!$B$2:$B$22</c:f>
              <c:numCache>
                <c:formatCode>0.0_ </c:formatCode>
                <c:ptCount val="21"/>
                <c:pt idx="0">
                  <c:v>41.9</c:v>
                </c:pt>
                <c:pt idx="1">
                  <c:v>37.037037037037024</c:v>
                </c:pt>
                <c:pt idx="2">
                  <c:v>36.842105263157904</c:v>
                </c:pt>
                <c:pt idx="3">
                  <c:v>36.619718309859174</c:v>
                </c:pt>
                <c:pt idx="4">
                  <c:v>35.849056603773555</c:v>
                </c:pt>
                <c:pt idx="5">
                  <c:v>32.558139534883736</c:v>
                </c:pt>
                <c:pt idx="6">
                  <c:v>27.272727272727249</c:v>
                </c:pt>
                <c:pt idx="7">
                  <c:v>22.222222222222207</c:v>
                </c:pt>
                <c:pt idx="8">
                  <c:v>21.379310344827587</c:v>
                </c:pt>
                <c:pt idx="9">
                  <c:v>16.666666666666664</c:v>
                </c:pt>
                <c:pt idx="10">
                  <c:v>15.17857142857142</c:v>
                </c:pt>
                <c:pt idx="11">
                  <c:v>14.285714285714286</c:v>
                </c:pt>
                <c:pt idx="12">
                  <c:v>14.285714285714286</c:v>
                </c:pt>
                <c:pt idx="13">
                  <c:v>14.285714285714286</c:v>
                </c:pt>
                <c:pt idx="14">
                  <c:v>8.3333333333333321</c:v>
                </c:pt>
                <c:pt idx="15">
                  <c:v>7.6923076923076925</c:v>
                </c:pt>
                <c:pt idx="16">
                  <c:v>6.4516129032258078</c:v>
                </c:pt>
                <c:pt idx="17">
                  <c:v>0</c:v>
                </c:pt>
                <c:pt idx="18">
                  <c:v>0</c:v>
                </c:pt>
                <c:pt idx="19">
                  <c:v>0</c:v>
                </c:pt>
                <c:pt idx="20">
                  <c:v>0</c:v>
                </c:pt>
              </c:numCache>
            </c:numRef>
          </c:val>
        </c:ser>
        <c:shape val="box"/>
        <c:axId val="175233664"/>
        <c:axId val="175276416"/>
        <c:axId val="0"/>
      </c:bar3DChart>
      <c:catAx>
        <c:axId val="175233664"/>
        <c:scaling>
          <c:orientation val="minMax"/>
        </c:scaling>
        <c:axPos val="b"/>
        <c:numFmt formatCode="General" sourceLinked="1"/>
        <c:tickLblPos val="nextTo"/>
        <c:txPr>
          <a:bodyPr/>
          <a:lstStyle/>
          <a:p>
            <a:pPr>
              <a:defRPr sz="1400" baseline="0"/>
            </a:pPr>
            <a:endParaRPr lang="zh-CN"/>
          </a:p>
        </c:txPr>
        <c:crossAx val="175276416"/>
        <c:crosses val="autoZero"/>
        <c:auto val="1"/>
        <c:lblAlgn val="ctr"/>
        <c:lblOffset val="100"/>
      </c:catAx>
      <c:valAx>
        <c:axId val="175276416"/>
        <c:scaling>
          <c:orientation val="minMax"/>
        </c:scaling>
        <c:axPos val="l"/>
        <c:majorGridlines/>
        <c:numFmt formatCode="0.0_ " sourceLinked="1"/>
        <c:tickLblPos val="nextTo"/>
        <c:crossAx val="175233664"/>
        <c:crosses val="autoZero"/>
        <c:crossBetween val="between"/>
      </c:valAx>
    </c:plotArea>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view3D>
      <c:rAngAx val="1"/>
    </c:view3D>
    <c:plotArea>
      <c:layout>
        <c:manualLayout>
          <c:layoutTarget val="inner"/>
          <c:xMode val="edge"/>
          <c:yMode val="edge"/>
          <c:x val="0.10562523779648257"/>
          <c:y val="3.100290761619522E-2"/>
          <c:w val="0.87834573049473996"/>
          <c:h val="0.70719924969904624"/>
        </c:manualLayout>
      </c:layout>
      <c:bar3DChart>
        <c:barDir val="col"/>
        <c:grouping val="clustered"/>
        <c:ser>
          <c:idx val="0"/>
          <c:order val="0"/>
          <c:tx>
            <c:strRef>
              <c:f>Sheet1!$B$1</c:f>
              <c:strCache>
                <c:ptCount val="1"/>
                <c:pt idx="0">
                  <c:v>系列 1</c:v>
                </c:pt>
              </c:strCache>
            </c:strRef>
          </c:tx>
          <c:spPr>
            <a:blipFill>
              <a:blip xmlns:r="http://schemas.openxmlformats.org/officeDocument/2006/relationships" r:embed="rId1"/>
              <a:tile tx="0" ty="0" sx="100000" sy="100000" flip="none" algn="tl"/>
            </a:blipFill>
          </c:spPr>
          <c:dLbls>
            <c:dLbl>
              <c:idx val="0"/>
              <c:spPr/>
              <c:txPr>
                <a:bodyPr/>
                <a:lstStyle/>
                <a:p>
                  <a:pPr>
                    <a:defRPr sz="1200">
                      <a:solidFill>
                        <a:srgbClr val="FF0000"/>
                      </a:solidFill>
                    </a:defRPr>
                  </a:pPr>
                  <a:endParaRPr lang="zh-CN"/>
                </a:p>
              </c:txPr>
            </c:dLbl>
            <c:dLbl>
              <c:idx val="1"/>
              <c:spPr/>
              <c:txPr>
                <a:bodyPr/>
                <a:lstStyle/>
                <a:p>
                  <a:pPr>
                    <a:defRPr sz="1200">
                      <a:solidFill>
                        <a:srgbClr val="FF0000"/>
                      </a:solidFill>
                    </a:defRPr>
                  </a:pPr>
                  <a:endParaRPr lang="zh-CN"/>
                </a:p>
              </c:txPr>
            </c:dLbl>
            <c:dLbl>
              <c:idx val="2"/>
              <c:spPr/>
              <c:txPr>
                <a:bodyPr/>
                <a:lstStyle/>
                <a:p>
                  <a:pPr>
                    <a:defRPr sz="1200">
                      <a:solidFill>
                        <a:srgbClr val="FF0000"/>
                      </a:solidFill>
                    </a:defRPr>
                  </a:pPr>
                  <a:endParaRPr lang="zh-CN"/>
                </a:p>
              </c:txPr>
            </c:dLbl>
            <c:dLbl>
              <c:idx val="3"/>
              <c:spPr/>
              <c:txPr>
                <a:bodyPr/>
                <a:lstStyle/>
                <a:p>
                  <a:pPr>
                    <a:defRPr sz="1200">
                      <a:solidFill>
                        <a:srgbClr val="FF0000"/>
                      </a:solidFill>
                    </a:defRPr>
                  </a:pPr>
                  <a:endParaRPr lang="zh-CN"/>
                </a:p>
              </c:txPr>
            </c:dLbl>
            <c:dLbl>
              <c:idx val="4"/>
              <c:spPr/>
              <c:txPr>
                <a:bodyPr/>
                <a:lstStyle/>
                <a:p>
                  <a:pPr>
                    <a:defRPr sz="1200">
                      <a:solidFill>
                        <a:srgbClr val="FF0000"/>
                      </a:solidFill>
                    </a:defRPr>
                  </a:pPr>
                  <a:endParaRPr lang="zh-CN"/>
                </a:p>
              </c:txPr>
            </c:dLbl>
            <c:dLbl>
              <c:idx val="5"/>
              <c:spPr/>
              <c:txPr>
                <a:bodyPr/>
                <a:lstStyle/>
                <a:p>
                  <a:pPr>
                    <a:defRPr sz="1200">
                      <a:solidFill>
                        <a:srgbClr val="FF0000"/>
                      </a:solidFill>
                    </a:defRPr>
                  </a:pPr>
                  <a:endParaRPr lang="zh-CN"/>
                </a:p>
              </c:txPr>
            </c:dLbl>
            <c:dLbl>
              <c:idx val="6"/>
              <c:spPr/>
              <c:txPr>
                <a:bodyPr/>
                <a:lstStyle/>
                <a:p>
                  <a:pPr>
                    <a:defRPr sz="1200">
                      <a:solidFill>
                        <a:srgbClr val="FF0000"/>
                      </a:solidFill>
                    </a:defRPr>
                  </a:pPr>
                  <a:endParaRPr lang="zh-CN"/>
                </a:p>
              </c:txPr>
            </c:dLbl>
            <c:dLbl>
              <c:idx val="7"/>
              <c:spPr/>
              <c:txPr>
                <a:bodyPr/>
                <a:lstStyle/>
                <a:p>
                  <a:pPr>
                    <a:defRPr sz="1200">
                      <a:solidFill>
                        <a:srgbClr val="FF0000"/>
                      </a:solidFill>
                    </a:defRPr>
                  </a:pPr>
                  <a:endParaRPr lang="zh-CN"/>
                </a:p>
              </c:txPr>
            </c:dLbl>
            <c:dLbl>
              <c:idx val="8"/>
              <c:spPr/>
              <c:txPr>
                <a:bodyPr/>
                <a:lstStyle/>
                <a:p>
                  <a:pPr>
                    <a:defRPr sz="1200">
                      <a:solidFill>
                        <a:srgbClr val="FF0000"/>
                      </a:solidFill>
                    </a:defRPr>
                  </a:pPr>
                  <a:endParaRPr lang="zh-CN"/>
                </a:p>
              </c:txPr>
            </c:dLbl>
            <c:dLbl>
              <c:idx val="16"/>
              <c:spPr/>
              <c:txPr>
                <a:bodyPr/>
                <a:lstStyle/>
                <a:p>
                  <a:pPr>
                    <a:defRPr sz="1200">
                      <a:solidFill>
                        <a:schemeClr val="tx1"/>
                      </a:solidFill>
                    </a:defRPr>
                  </a:pPr>
                  <a:endParaRPr lang="zh-CN"/>
                </a:p>
              </c:txPr>
            </c:dLbl>
            <c:dLbl>
              <c:idx val="17"/>
              <c:spPr/>
              <c:txPr>
                <a:bodyPr/>
                <a:lstStyle/>
                <a:p>
                  <a:pPr>
                    <a:defRPr sz="1200">
                      <a:solidFill>
                        <a:schemeClr val="tx1"/>
                      </a:solidFill>
                    </a:defRPr>
                  </a:pPr>
                  <a:endParaRPr lang="zh-CN"/>
                </a:p>
              </c:txPr>
            </c:dLbl>
            <c:dLbl>
              <c:idx val="18"/>
              <c:spPr/>
              <c:txPr>
                <a:bodyPr/>
                <a:lstStyle/>
                <a:p>
                  <a:pPr>
                    <a:defRPr sz="1200">
                      <a:solidFill>
                        <a:schemeClr val="accent6">
                          <a:lumMod val="75000"/>
                        </a:schemeClr>
                      </a:solidFill>
                    </a:defRPr>
                  </a:pPr>
                  <a:endParaRPr lang="zh-CN"/>
                </a:p>
              </c:txPr>
            </c:dLbl>
            <c:dLbl>
              <c:idx val="19"/>
              <c:spPr/>
              <c:txPr>
                <a:bodyPr/>
                <a:lstStyle/>
                <a:p>
                  <a:pPr>
                    <a:defRPr sz="1200">
                      <a:solidFill>
                        <a:schemeClr val="accent6">
                          <a:lumMod val="75000"/>
                        </a:schemeClr>
                      </a:solidFill>
                    </a:defRPr>
                  </a:pPr>
                  <a:endParaRPr lang="zh-CN"/>
                </a:p>
              </c:txPr>
            </c:dLbl>
            <c:dLbl>
              <c:idx val="20"/>
              <c:spPr/>
              <c:txPr>
                <a:bodyPr/>
                <a:lstStyle/>
                <a:p>
                  <a:pPr>
                    <a:defRPr sz="1200">
                      <a:solidFill>
                        <a:schemeClr val="accent6">
                          <a:lumMod val="75000"/>
                        </a:schemeClr>
                      </a:solidFill>
                    </a:defRPr>
                  </a:pPr>
                  <a:endParaRPr lang="zh-CN"/>
                </a:p>
              </c:txPr>
            </c:dLbl>
            <c:txPr>
              <a:bodyPr/>
              <a:lstStyle/>
              <a:p>
                <a:pPr>
                  <a:defRPr sz="1200"/>
                </a:pPr>
                <a:endParaRPr lang="zh-CN"/>
              </a:p>
            </c:txPr>
            <c:showVal val="1"/>
          </c:dLbls>
          <c:cat>
            <c:strRef>
              <c:f>Sheet1!$A$2:$A$22</c:f>
              <c:strCache>
                <c:ptCount val="21"/>
                <c:pt idx="0">
                  <c:v>鄂尔多斯分公司</c:v>
                </c:pt>
                <c:pt idx="1">
                  <c:v>塔维分公司</c:v>
                </c:pt>
                <c:pt idx="2">
                  <c:v>海南东方分公司</c:v>
                </c:pt>
                <c:pt idx="3">
                  <c:v>钦州分公司</c:v>
                </c:pt>
                <c:pt idx="4">
                  <c:v>内蒙古分公司</c:v>
                </c:pt>
                <c:pt idx="5">
                  <c:v>海南洋浦分公司</c:v>
                </c:pt>
                <c:pt idx="6">
                  <c:v>福建分公司</c:v>
                </c:pt>
                <c:pt idx="7">
                  <c:v>广元分公司</c:v>
                </c:pt>
                <c:pt idx="8">
                  <c:v>乌鲁木齐分公司</c:v>
                </c:pt>
                <c:pt idx="9">
                  <c:v>达州分公司</c:v>
                </c:pt>
                <c:pt idx="10">
                  <c:v>云溪分公司</c:v>
                </c:pt>
                <c:pt idx="11">
                  <c:v>南京分公司</c:v>
                </c:pt>
                <c:pt idx="12">
                  <c:v>大连分公司</c:v>
                </c:pt>
                <c:pt idx="13">
                  <c:v>宁波分公司</c:v>
                </c:pt>
                <c:pt idx="14">
                  <c:v>多伦分公司</c:v>
                </c:pt>
                <c:pt idx="15">
                  <c:v>机修分公司</c:v>
                </c:pt>
                <c:pt idx="16">
                  <c:v>自控分公司</c:v>
                </c:pt>
                <c:pt idx="17">
                  <c:v>电气分公司</c:v>
                </c:pt>
                <c:pt idx="18">
                  <c:v>检安分公司</c:v>
                </c:pt>
                <c:pt idx="19">
                  <c:v>庆阳分公司</c:v>
                </c:pt>
                <c:pt idx="20">
                  <c:v>福州分公司</c:v>
                </c:pt>
              </c:strCache>
            </c:strRef>
          </c:cat>
          <c:val>
            <c:numRef>
              <c:f>Sheet1!$B$2:$B$22</c:f>
              <c:numCache>
                <c:formatCode>0.0_ </c:formatCode>
                <c:ptCount val="21"/>
                <c:pt idx="0">
                  <c:v>32.700000000000003</c:v>
                </c:pt>
                <c:pt idx="1">
                  <c:v>25.23809523809523</c:v>
                </c:pt>
                <c:pt idx="2">
                  <c:v>25</c:v>
                </c:pt>
                <c:pt idx="3">
                  <c:v>24.822695035460985</c:v>
                </c:pt>
                <c:pt idx="4">
                  <c:v>23.936170212765944</c:v>
                </c:pt>
                <c:pt idx="5">
                  <c:v>23.717948717948726</c:v>
                </c:pt>
                <c:pt idx="6">
                  <c:v>22.093023255813947</c:v>
                </c:pt>
                <c:pt idx="7">
                  <c:v>21.864951768488762</c:v>
                </c:pt>
                <c:pt idx="8">
                  <c:v>21.212121212121197</c:v>
                </c:pt>
                <c:pt idx="9">
                  <c:v>19.1358024691358</c:v>
                </c:pt>
                <c:pt idx="10">
                  <c:v>17.553191489361694</c:v>
                </c:pt>
                <c:pt idx="11">
                  <c:v>17.39130434782609</c:v>
                </c:pt>
                <c:pt idx="12">
                  <c:v>13.924050632911392</c:v>
                </c:pt>
                <c:pt idx="13">
                  <c:v>13.793103448275856</c:v>
                </c:pt>
                <c:pt idx="14">
                  <c:v>13.569937369519836</c:v>
                </c:pt>
                <c:pt idx="15">
                  <c:v>13.30275229357799</c:v>
                </c:pt>
                <c:pt idx="16">
                  <c:v>11.904761904761903</c:v>
                </c:pt>
                <c:pt idx="17">
                  <c:v>11.111111111111105</c:v>
                </c:pt>
                <c:pt idx="18">
                  <c:v>9.8765432098765462</c:v>
                </c:pt>
                <c:pt idx="19">
                  <c:v>7.8947368421052593</c:v>
                </c:pt>
                <c:pt idx="20">
                  <c:v>6.3583815028901727</c:v>
                </c:pt>
              </c:numCache>
            </c:numRef>
          </c:val>
        </c:ser>
        <c:shape val="cylinder"/>
        <c:axId val="175653632"/>
        <c:axId val="175655168"/>
        <c:axId val="0"/>
      </c:bar3DChart>
      <c:catAx>
        <c:axId val="175653632"/>
        <c:scaling>
          <c:orientation val="minMax"/>
        </c:scaling>
        <c:axPos val="b"/>
        <c:numFmt formatCode="General" sourceLinked="1"/>
        <c:tickLblPos val="nextTo"/>
        <c:txPr>
          <a:bodyPr/>
          <a:lstStyle/>
          <a:p>
            <a:pPr>
              <a:defRPr sz="1300" baseline="0"/>
            </a:pPr>
            <a:endParaRPr lang="zh-CN"/>
          </a:p>
        </c:txPr>
        <c:crossAx val="175655168"/>
        <c:crosses val="autoZero"/>
        <c:auto val="1"/>
        <c:lblAlgn val="ctr"/>
        <c:lblOffset val="100"/>
      </c:catAx>
      <c:valAx>
        <c:axId val="175655168"/>
        <c:scaling>
          <c:orientation val="minMax"/>
        </c:scaling>
        <c:axPos val="l"/>
        <c:majorGridlines/>
        <c:numFmt formatCode="0.0_ " sourceLinked="1"/>
        <c:tickLblPos val="nextTo"/>
        <c:crossAx val="175653632"/>
        <c:crosses val="autoZero"/>
        <c:crossBetween val="between"/>
      </c:valAx>
    </c:plotArea>
    <c:plotVisOnly val="1"/>
  </c:chart>
  <c:txPr>
    <a:bodyPr/>
    <a:lstStyle/>
    <a:p>
      <a:pPr>
        <a:defRPr lang="zh-CN" altLang="en-US" sz="2000" b="1" i="0" u="none" kern="1200" baseline="0" dirty="0" smtClean="0">
          <a:solidFill>
            <a:schemeClr val="tx1"/>
          </a:solidFill>
          <a:latin typeface="+mn-lt"/>
          <a:ea typeface="+mn-ea"/>
          <a:cs typeface="+mn-cs"/>
        </a:defRPr>
      </a:pPr>
      <a:endParaRPr lang="zh-CN"/>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zh-CN" altLang="en-US" dirty="0" smtClean="0">
                <a:solidFill>
                  <a:srgbClr val="FF0000"/>
                </a:solidFill>
              </a:rPr>
              <a:t>员工辞职主要原因是什么？</a:t>
            </a:r>
            <a:endParaRPr lang="zh-CN" altLang="en-US" dirty="0">
              <a:solidFill>
                <a:srgbClr val="FF0000"/>
              </a:solidFill>
            </a:endParaRPr>
          </a:p>
        </c:rich>
      </c:tx>
      <c:layout>
        <c:manualLayout>
          <c:xMode val="edge"/>
          <c:yMode val="edge"/>
          <c:x val="0.27463014882035569"/>
          <c:y val="0"/>
        </c:manualLayout>
      </c:layout>
    </c:title>
    <c:view3D>
      <c:rotX val="30"/>
      <c:perspective val="30"/>
    </c:view3D>
    <c:plotArea>
      <c:layout>
        <c:manualLayout>
          <c:layoutTarget val="inner"/>
          <c:xMode val="edge"/>
          <c:yMode val="edge"/>
          <c:x val="2.0160272177405916E-2"/>
          <c:y val="0.19383951766128066"/>
          <c:w val="0.62303629254271764"/>
          <c:h val="0.66046666914594032"/>
        </c:manualLayout>
      </c:layout>
      <c:pie3DChart>
        <c:varyColors val="1"/>
        <c:ser>
          <c:idx val="0"/>
          <c:order val="0"/>
          <c:tx>
            <c:strRef>
              <c:f>Sheet1!$B$1</c:f>
              <c:strCache>
                <c:ptCount val="1"/>
                <c:pt idx="0">
                  <c:v>销售额</c:v>
                </c:pt>
              </c:strCache>
            </c:strRef>
          </c:tx>
          <c:dLbls>
            <c:dLbl>
              <c:idx val="0"/>
              <c:layout>
                <c:manualLayout>
                  <c:x val="-0.13675901447675573"/>
                  <c:y val="4.5350763699191714E-2"/>
                </c:manualLayout>
              </c:layout>
              <c:showVal val="1"/>
            </c:dLbl>
            <c:dLbl>
              <c:idx val="1"/>
              <c:layout>
                <c:manualLayout>
                  <c:x val="-5.4272835985649923E-4"/>
                  <c:y val="-0.30874774529762122"/>
                </c:manualLayout>
              </c:layout>
              <c:showVal val="1"/>
            </c:dLbl>
            <c:dLbl>
              <c:idx val="3"/>
              <c:layout>
                <c:manualLayout>
                  <c:x val="6.5578410316504882E-2"/>
                  <c:y val="1.440434862598137E-2"/>
                </c:manualLayout>
              </c:layout>
              <c:showVal val="1"/>
            </c:dLbl>
            <c:dLbl>
              <c:idx val="4"/>
              <c:layout>
                <c:manualLayout>
                  <c:x val="5.5950347887412197E-2"/>
                  <c:y val="1.9797386744949675E-2"/>
                </c:manualLayout>
              </c:layout>
              <c:showVal val="1"/>
            </c:dLbl>
            <c:dLbl>
              <c:idx val="5"/>
              <c:layout>
                <c:manualLayout>
                  <c:x val="5.579390187161979E-2"/>
                  <c:y val="6.4060544008190931E-2"/>
                </c:manualLayout>
              </c:layout>
              <c:showVal val="1"/>
            </c:dLbl>
            <c:showVal val="1"/>
            <c:showLeaderLines val="1"/>
          </c:dLbls>
          <c:cat>
            <c:strRef>
              <c:f>Sheet1!$A$2:$A$10</c:f>
              <c:strCache>
                <c:ptCount val="9"/>
                <c:pt idx="0">
                  <c:v>薪资问题</c:v>
                </c:pt>
                <c:pt idx="1">
                  <c:v>家庭问题</c:v>
                </c:pt>
                <c:pt idx="2">
                  <c:v>工作环境、劳动强度</c:v>
                </c:pt>
                <c:pt idx="3">
                  <c:v>学习深造、服兵役</c:v>
                </c:pt>
                <c:pt idx="4">
                  <c:v>生活环境问题</c:v>
                </c:pt>
                <c:pt idx="5">
                  <c:v>身体问题</c:v>
                </c:pt>
                <c:pt idx="6">
                  <c:v>晋升发展问题</c:v>
                </c:pt>
                <c:pt idx="7">
                  <c:v>工作学习压力大</c:v>
                </c:pt>
                <c:pt idx="8">
                  <c:v>工作氛围</c:v>
                </c:pt>
              </c:strCache>
            </c:strRef>
          </c:cat>
          <c:val>
            <c:numRef>
              <c:f>Sheet1!$B$2:$B$10</c:f>
              <c:numCache>
                <c:formatCode>0.0%</c:formatCode>
                <c:ptCount val="9"/>
                <c:pt idx="0">
                  <c:v>0.41993185689948892</c:v>
                </c:pt>
                <c:pt idx="1">
                  <c:v>0.39267461669506054</c:v>
                </c:pt>
                <c:pt idx="2">
                  <c:v>0.10391822827938671</c:v>
                </c:pt>
                <c:pt idx="3">
                  <c:v>0.10221465076661025</c:v>
                </c:pt>
                <c:pt idx="4">
                  <c:v>7.7512776831346053E-2</c:v>
                </c:pt>
                <c:pt idx="5">
                  <c:v>7.2402044293015458E-2</c:v>
                </c:pt>
                <c:pt idx="6">
                  <c:v>3.3219761499148209E-2</c:v>
                </c:pt>
                <c:pt idx="7">
                  <c:v>1.8739352640545145E-2</c:v>
                </c:pt>
                <c:pt idx="8">
                  <c:v>1.8739352640545145E-2</c:v>
                </c:pt>
              </c:numCache>
            </c:numRef>
          </c:val>
        </c:ser>
      </c:pie3DChart>
    </c:plotArea>
    <c:legend>
      <c:legendPos val="r"/>
      <c:layout>
        <c:manualLayout>
          <c:xMode val="edge"/>
          <c:yMode val="edge"/>
          <c:x val="0.63598778294598468"/>
          <c:y val="0.10621752762343439"/>
          <c:w val="0.36401221705401643"/>
          <c:h val="0.78061491141732287"/>
        </c:manualLayout>
      </c:layout>
    </c:legend>
    <c:plotVisOnly val="1"/>
  </c:chart>
  <c:txPr>
    <a:bodyPr/>
    <a:lstStyle/>
    <a:p>
      <a:pPr>
        <a:defRPr sz="1800"/>
      </a:pPr>
      <a:endParaRPr lang="zh-CN"/>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A2C5FC-AEB8-4254-AE4A-9371511464D4}" type="datetimeFigureOut">
              <a:rPr lang="zh-CN" altLang="en-US" smtClean="0"/>
              <a:pPr/>
              <a:t>2021/8/13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4C7FD5-2B3C-4971-A1F8-CC307579E2C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B9BF4-885A-40F2-BBC0-926A1F2CC1C4}" type="datetimeFigureOut">
              <a:rPr lang="zh-CN" altLang="en-US" smtClean="0"/>
              <a:pPr/>
              <a:t>2021/8/13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62F18-79C8-4530-B9B2-C88F3044CAC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B62F18-79C8-4530-B9B2-C88F3044CAC1}" type="slidenum">
              <a:rPr lang="zh-CN" altLang="en-US" smtClean="0"/>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dirty="0"/>
              <a:pPr lvl="0" eaLnBrk="1" hangingPunct="1"/>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6.jpeg"/><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8.jpeg"/><Relationship Id="rId5" Type="http://schemas.openxmlformats.org/officeDocument/2006/relationships/image" Target="../media/image2.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chart" Target="../charts/chart1.xml"/><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chart" Target="../charts/chart2.xml"/><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chart" Target="../charts/chart3.xml"/><Relationship Id="rId5" Type="http://schemas.openxmlformats.org/officeDocument/2006/relationships/image" Target="../media/image2.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6.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23.jpeg"/><Relationship Id="rId5" Type="http://schemas.openxmlformats.org/officeDocument/2006/relationships/image" Target="../media/image2.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3.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emf"/><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3.jpeg"/><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2.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1.xml"/><Relationship Id="rId7" Type="http://schemas.openxmlformats.org/officeDocument/2006/relationships/image" Target="../media/image28.jpeg"/><Relationship Id="rId2" Type="http://schemas.openxmlformats.org/officeDocument/2006/relationships/tags" Target="../tags/tag22.xml"/><Relationship Id="rId1" Type="http://schemas.openxmlformats.org/officeDocument/2006/relationships/vmlDrawing" Target="../drawings/vmlDrawing3.vml"/><Relationship Id="rId6" Type="http://schemas.openxmlformats.org/officeDocument/2006/relationships/image" Target="../media/image2.jpeg"/><Relationship Id="rId5" Type="http://schemas.openxmlformats.org/officeDocument/2006/relationships/image" Target="../media/image1.jpeg"/><Relationship Id="rId10" Type="http://schemas.openxmlformats.org/officeDocument/2006/relationships/package" Target="../embeddings/Microsoft_Office_Word___6.docx"/><Relationship Id="rId4" Type="http://schemas.openxmlformats.org/officeDocument/2006/relationships/notesSlide" Target="../notesSlides/notesSlide20.xml"/><Relationship Id="rId9" Type="http://schemas.openxmlformats.org/officeDocument/2006/relationships/package" Target="../embeddings/Microsoft_Office_Word___5.doc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30.jpeg"/><Relationship Id="rId5" Type="http://schemas.openxmlformats.org/officeDocument/2006/relationships/image" Target="../media/image2.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xml"/><Relationship Id="rId7" Type="http://schemas.openxmlformats.org/officeDocument/2006/relationships/package" Target="../embeddings/Microsoft_Office_Excel____1.xlsx"/><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1.xml"/><Relationship Id="rId7" Type="http://schemas.openxmlformats.org/officeDocument/2006/relationships/oleObject" Target="../embeddings/Microsoft_Office_Excel_97-2003____1.xls"/><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4.jpeg"/><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3" cstate="print"/>
          <a:stretch>
            <a:fillRect/>
          </a:stretch>
        </p:blipFill>
        <p:spPr>
          <a:xfrm>
            <a:off x="0" y="0"/>
            <a:ext cx="9144000" cy="549275"/>
          </a:xfrm>
          <a:prstGeom prst="rect">
            <a:avLst/>
          </a:prstGeom>
          <a:solidFill>
            <a:srgbClr val="FFFF00"/>
          </a:solidFill>
          <a:ln w="9525">
            <a:noFill/>
          </a:ln>
        </p:spPr>
      </p:pic>
      <p:pic>
        <p:nvPicPr>
          <p:cNvPr id="2051" name="Picture 4" descr="背景样本0000"/>
          <p:cNvPicPr>
            <a:picLocks noChangeAspect="1"/>
          </p:cNvPicPr>
          <p:nvPr/>
        </p:nvPicPr>
        <p:blipFill>
          <a:blip r:embed="rId4"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7" name="TextBox 6"/>
          <p:cNvSpPr txBox="1"/>
          <p:nvPr/>
        </p:nvSpPr>
        <p:spPr>
          <a:xfrm>
            <a:off x="71438" y="928670"/>
            <a:ext cx="9001156" cy="2123658"/>
          </a:xfrm>
          <a:prstGeom prst="rect">
            <a:avLst/>
          </a:prstGeom>
          <a:noFill/>
        </p:spPr>
        <p:txBody>
          <a:bodyPr wrap="square" rtlCol="0">
            <a:spAutoFit/>
          </a:bodyPr>
          <a:lstStyle/>
          <a:p>
            <a:r>
              <a:rPr lang="en-US" altLang="zh-CN" sz="7200" b="1" dirty="0" smtClean="0">
                <a:solidFill>
                  <a:srgbClr val="0070C0"/>
                </a:solidFill>
                <a:latin typeface="华文隶书" pitchFamily="2" charset="-122"/>
                <a:ea typeface="华文隶书" pitchFamily="2" charset="-122"/>
              </a:rPr>
              <a:t>2021</a:t>
            </a:r>
            <a:r>
              <a:rPr lang="zh-CN" altLang="en-US" sz="7200" b="1" dirty="0" smtClean="0">
                <a:solidFill>
                  <a:srgbClr val="0070C0"/>
                </a:solidFill>
                <a:latin typeface="华文隶书" pitchFamily="2" charset="-122"/>
                <a:ea typeface="华文隶书" pitchFamily="2" charset="-122"/>
              </a:rPr>
              <a:t>年上半年</a:t>
            </a:r>
            <a:endParaRPr lang="en-US" altLang="zh-CN" sz="7200" b="1" dirty="0" smtClean="0">
              <a:solidFill>
                <a:srgbClr val="0070C0"/>
              </a:solidFill>
              <a:latin typeface="华文隶书" pitchFamily="2" charset="-122"/>
              <a:ea typeface="华文隶书" pitchFamily="2" charset="-122"/>
            </a:endParaRPr>
          </a:p>
          <a:p>
            <a:pPr algn="ctr"/>
            <a:r>
              <a:rPr lang="zh-CN" altLang="en-US" sz="6000" b="1" dirty="0" smtClean="0">
                <a:solidFill>
                  <a:srgbClr val="FF0000"/>
                </a:solidFill>
                <a:latin typeface="华文隶书" pitchFamily="2" charset="-122"/>
                <a:ea typeface="华文隶书" pitchFamily="2" charset="-122"/>
              </a:rPr>
              <a:t>招人与留人管理工作讲评</a:t>
            </a:r>
          </a:p>
        </p:txBody>
      </p:sp>
      <p:sp>
        <p:nvSpPr>
          <p:cNvPr id="8" name="TextBox 7"/>
          <p:cNvSpPr txBox="1"/>
          <p:nvPr/>
        </p:nvSpPr>
        <p:spPr>
          <a:xfrm>
            <a:off x="3643306" y="3571876"/>
            <a:ext cx="4643470" cy="1877437"/>
          </a:xfrm>
          <a:prstGeom prst="rect">
            <a:avLst/>
          </a:prstGeom>
          <a:noFill/>
        </p:spPr>
        <p:txBody>
          <a:bodyPr wrap="square" rtlCol="0">
            <a:spAutoFit/>
          </a:bodyPr>
          <a:lstStyle/>
          <a:p>
            <a:r>
              <a:rPr lang="zh-CN" altLang="en-US"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 </a:t>
            </a:r>
            <a:r>
              <a:rPr lang="en-US" altLang="zh-CN"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        </a:t>
            </a:r>
            <a:r>
              <a:rPr lang="zh-CN" altLang="en-US"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汇报：苏学新 </a:t>
            </a:r>
            <a:endParaRPr lang="en-US" altLang="zh-CN"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a:p>
            <a:r>
              <a:rPr lang="en-US" altLang="zh-CN"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         </a:t>
            </a:r>
          </a:p>
          <a:p>
            <a:r>
              <a:rPr lang="en-US" altLang="zh-CN"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         </a:t>
            </a:r>
            <a:r>
              <a:rPr lang="zh-CN" altLang="en-US"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部门：人力资源部</a:t>
            </a:r>
          </a:p>
          <a:p>
            <a:endParaRPr lang="en-US" altLang="zh-CN" sz="2000" b="1" dirty="0" smtClean="0"/>
          </a:p>
          <a:p>
            <a:pPr algn="ctr"/>
            <a:r>
              <a:rPr lang="en-US" altLang="zh-CN"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                 2021</a:t>
            </a:r>
            <a:r>
              <a:rPr lang="zh-CN" altLang="en-US"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年</a:t>
            </a:r>
            <a:r>
              <a:rPr lang="en-US" altLang="zh-CN"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8</a:t>
            </a:r>
            <a:r>
              <a:rPr lang="zh-CN" altLang="en-US"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月</a:t>
            </a:r>
            <a:r>
              <a:rPr lang="en-US" altLang="zh-CN"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13</a:t>
            </a:r>
            <a:r>
              <a:rPr lang="zh-CN" altLang="en-US" sz="2400" dirty="0" smtClean="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日</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1</a:t>
            </a:fld>
            <a:endParaRPr lang="zh-CN" altLang="en-US" dirty="0"/>
          </a:p>
        </p:txBody>
      </p:sp>
      <p:sp>
        <p:nvSpPr>
          <p:cNvPr id="16" name="矩形 15"/>
          <p:cNvSpPr/>
          <p:nvPr/>
        </p:nvSpPr>
        <p:spPr>
          <a:xfrm flipV="1">
            <a:off x="428596" y="2857496"/>
            <a:ext cx="8358246" cy="7143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rot="16200000">
            <a:off x="357159" y="3429001"/>
            <a:ext cx="2857519" cy="2714643"/>
          </a:xfrm>
          <a:prstGeom prst="hexagon">
            <a:avLst/>
          </a:prstGeom>
          <a:blipFill dpi="0" rotWithShape="1">
            <a:blip r:embed="rId5" cstate="print">
              <a:extLst>
                <a:ext uri="{28A0092B-C50C-407E-A947-70E740481C1C}">
                  <a14:useLocalDpi xmlns:a14="http://schemas.microsoft.com/office/drawing/2010/main" xmlns="" val="0"/>
                </a:ext>
              </a:extLst>
            </a:blip>
            <a:srcRect/>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10</a:t>
            </a:fld>
            <a:endParaRPr lang="zh-CN" altLang="en-US" dirty="0"/>
          </a:p>
        </p:txBody>
      </p:sp>
      <p:sp>
        <p:nvSpPr>
          <p:cNvPr id="46" name="六边形 45"/>
          <p:cNvSpPr/>
          <p:nvPr/>
        </p:nvSpPr>
        <p:spPr>
          <a:xfrm rot="16200000">
            <a:off x="142844" y="3429000"/>
            <a:ext cx="642942" cy="642941"/>
          </a:xfrm>
          <a:prstGeom prst="hexagon">
            <a:avLst/>
          </a:prstGeom>
          <a:solidFill>
            <a:schemeClr val="tx2">
              <a:lumMod val="60000"/>
              <a:lumOff val="40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199080" y="3500438"/>
            <a:ext cx="586705"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07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928662" y="1071546"/>
            <a:ext cx="3643338" cy="4985980"/>
          </a:xfrm>
          <a:prstGeom prst="rect">
            <a:avLst/>
          </a:prstGeom>
        </p:spPr>
        <p:txBody>
          <a:bodyPr wrap="square">
            <a:spAutoFit/>
          </a:bodyPr>
          <a:lstStyle/>
          <a:p>
            <a:pPr algn="just">
              <a:lnSpc>
                <a:spcPct val="150000"/>
              </a:lnSpc>
            </a:pPr>
            <a:r>
              <a:rPr lang="zh-CN" altLang="en-US" sz="1600" dirty="0" smtClean="0"/>
              <a:t>        </a:t>
            </a:r>
            <a:r>
              <a:rPr lang="zh-CN" altLang="en-US" sz="1400" dirty="0" smtClean="0"/>
              <a:t>组织召开阜新和宁夏项目部撤场人员安置引荐会。根据公司总部领导指示，原则上员工均不解聘，在充分遵从员工意愿的基础上，可采取续签合同、公司内部调动、劳务派遣等形式，大家可自行选择到公司的任何一家分公司工作。为协助分公司、项目部做好人员安置、避免劳动纠纷，</a:t>
            </a:r>
            <a:r>
              <a:rPr lang="en-US" altLang="zh-CN" sz="1400" dirty="0" smtClean="0"/>
              <a:t>4</a:t>
            </a:r>
            <a:r>
              <a:rPr lang="zh-CN" altLang="en-US" sz="1400" dirty="0" smtClean="0"/>
              <a:t>月底和</a:t>
            </a:r>
            <a:r>
              <a:rPr lang="en-US" altLang="zh-CN" sz="1400" dirty="0" smtClean="0"/>
              <a:t>5</a:t>
            </a:r>
            <a:r>
              <a:rPr lang="zh-CN" altLang="en-US" sz="1400" dirty="0" smtClean="0"/>
              <a:t>月初，人力资源部先后派专人前往两驻地做政策宣讲和人员二次招录工作。通过引荐，原阜新分公司有</a:t>
            </a:r>
            <a:r>
              <a:rPr lang="en-US" altLang="zh-CN" sz="1400" dirty="0" smtClean="0"/>
              <a:t>10</a:t>
            </a:r>
            <a:r>
              <a:rPr lang="zh-CN" altLang="en-US" sz="1400" dirty="0" smtClean="0"/>
              <a:t>多人继续入职我公司其他分公司；鄂尔多斯分公司在宁夏项目部人员安置过程中也做了大量工作，采取系列激励措施鼓励大家回分公司继续工作，出台了具体的处置方案，取得了一些成效，很多经验做法值得今后类似市场借鉴学习。</a:t>
            </a:r>
            <a:endParaRPr lang="en-US" altLang="zh-CN" sz="1400" dirty="0" smtClean="0"/>
          </a:p>
        </p:txBody>
      </p:sp>
      <p:sp>
        <p:nvSpPr>
          <p:cNvPr id="13" name="矩形 12"/>
          <p:cNvSpPr/>
          <p:nvPr/>
        </p:nvSpPr>
        <p:spPr>
          <a:xfrm>
            <a:off x="0" y="571480"/>
            <a:ext cx="1643042"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TextBox 15"/>
          <p:cNvSpPr txBox="1"/>
          <p:nvPr/>
        </p:nvSpPr>
        <p:spPr>
          <a:xfrm>
            <a:off x="-71470" y="500042"/>
            <a:ext cx="1714512"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主要工作开展情况</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221185" name="Picture 1" descr="C:\Documents and Settings\Administrator\桌面\阜新撤销人员转岗安置引荐会_副本.jpg"/>
          <p:cNvPicPr>
            <a:picLocks noChangeAspect="1" noChangeArrowheads="1"/>
          </p:cNvPicPr>
          <p:nvPr/>
        </p:nvPicPr>
        <p:blipFill>
          <a:blip r:embed="rId6"/>
          <a:srcRect/>
          <a:stretch>
            <a:fillRect/>
          </a:stretch>
        </p:blipFill>
        <p:spPr bwMode="auto">
          <a:xfrm>
            <a:off x="4929191" y="1357298"/>
            <a:ext cx="3714776" cy="4071966"/>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13"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7" name="TextBox 6"/>
          <p:cNvSpPr txBox="1"/>
          <p:nvPr/>
        </p:nvSpPr>
        <p:spPr>
          <a:xfrm>
            <a:off x="1043608" y="1377851"/>
            <a:ext cx="7315746" cy="646331"/>
          </a:xfrm>
          <a:prstGeom prst="rect">
            <a:avLst/>
          </a:prstGeom>
          <a:noFill/>
        </p:spPr>
        <p:txBody>
          <a:bodyPr wrap="square" rtlCol="0">
            <a:spAutoFit/>
          </a:bodyPr>
          <a:lstStyle/>
          <a:p>
            <a:r>
              <a:rPr lang="en-US" altLang="zh-CN" sz="3600" b="1" dirty="0" smtClean="0">
                <a:solidFill>
                  <a:srgbClr val="FF0000"/>
                </a:solidFill>
              </a:rPr>
              <a:t>    </a:t>
            </a:r>
            <a:endParaRPr lang="zh-CN" altLang="en-US" sz="6000" b="1" dirty="0">
              <a:solidFill>
                <a:srgbClr val="FF0000"/>
              </a:solidFill>
            </a:endParaRPr>
          </a:p>
        </p:txBody>
      </p:sp>
      <p:sp>
        <p:nvSpPr>
          <p:cNvPr id="8" name="TextBox 7"/>
          <p:cNvSpPr txBox="1"/>
          <p:nvPr/>
        </p:nvSpPr>
        <p:spPr>
          <a:xfrm>
            <a:off x="3419872" y="3501008"/>
            <a:ext cx="3071834" cy="1200329"/>
          </a:xfrm>
          <a:prstGeom prst="rect">
            <a:avLst/>
          </a:prstGeom>
          <a:noFill/>
        </p:spPr>
        <p:txBody>
          <a:bodyPr wrap="square" rtlCol="0">
            <a:spAutoFit/>
          </a:bodyPr>
          <a:lstStyle/>
          <a:p>
            <a:r>
              <a:rPr lang="zh-CN" altLang="en-US" sz="3600" dirty="0" smtClean="0"/>
              <a:t> </a:t>
            </a:r>
            <a:endParaRPr lang="en-US" altLang="zh-CN" sz="3600" dirty="0" smtClean="0"/>
          </a:p>
          <a:p>
            <a:r>
              <a:rPr lang="en-US" altLang="zh-CN" sz="3600" dirty="0" smtClean="0"/>
              <a:t>            </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11</a:t>
            </a:fld>
            <a:endParaRPr lang="zh-CN" altLang="en-US" dirty="0"/>
          </a:p>
        </p:txBody>
      </p:sp>
      <p:sp>
        <p:nvSpPr>
          <p:cNvPr id="14" name="圆角矩形 13"/>
          <p:cNvSpPr/>
          <p:nvPr/>
        </p:nvSpPr>
        <p:spPr>
          <a:xfrm>
            <a:off x="2339752" y="2235880"/>
            <a:ext cx="6309234" cy="2592288"/>
          </a:xfrm>
          <a:prstGeom prst="roundRect">
            <a:avLst>
              <a:gd name="adj" fmla="val 877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60000"/>
                  <a:lumOff val="40000"/>
                </a:schemeClr>
              </a:solidFill>
            </a:endParaRPr>
          </a:p>
        </p:txBody>
      </p:sp>
      <p:sp>
        <p:nvSpPr>
          <p:cNvPr id="15" name="TextBox 14"/>
          <p:cNvSpPr txBox="1"/>
          <p:nvPr/>
        </p:nvSpPr>
        <p:spPr>
          <a:xfrm>
            <a:off x="607115" y="2235880"/>
            <a:ext cx="1497526" cy="2646878"/>
          </a:xfrm>
          <a:prstGeom prst="rect">
            <a:avLst/>
          </a:prstGeom>
          <a:solidFill>
            <a:schemeClr val="tx2">
              <a:lumMod val="60000"/>
              <a:lumOff val="40000"/>
            </a:schemeClr>
          </a:solidFill>
        </p:spPr>
        <p:txBody>
          <a:bodyPr wrap="none" rtlCol="0">
            <a:spAutoFit/>
          </a:bodyPr>
          <a:lstStyle/>
          <a:p>
            <a:r>
              <a:rPr lang="en-US" altLang="zh-CN" sz="16600" b="1" dirty="0" smtClean="0">
                <a:solidFill>
                  <a:schemeClr val="bg1"/>
                </a:solidFill>
                <a:latin typeface="微软雅黑" panose="020B0503020204020204" pitchFamily="34" charset="-122"/>
                <a:ea typeface="微软雅黑" panose="020B0503020204020204" pitchFamily="34" charset="-122"/>
              </a:rPr>
              <a:t>2</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500298" y="3088187"/>
            <a:ext cx="6000792" cy="769441"/>
          </a:xfrm>
          <a:prstGeom prst="rect">
            <a:avLst/>
          </a:prstGeom>
          <a:noFill/>
        </p:spPr>
        <p:txBody>
          <a:bodyPr wrap="square">
            <a:spAutoFit/>
          </a:bodyPr>
          <a:lstStyle/>
          <a:p>
            <a:pPr algn="ctr" fontAlgn="auto">
              <a:spcBef>
                <a:spcPts val="0"/>
              </a:spcBef>
              <a:spcAft>
                <a:spcPts val="0"/>
              </a:spcAft>
              <a:defRPr/>
            </a:pPr>
            <a:r>
              <a:rPr lang="zh-CN" altLang="en-US" sz="4400" dirty="0" smtClean="0">
                <a:solidFill>
                  <a:schemeClr val="bg1"/>
                </a:solidFill>
                <a:latin typeface="微软雅黑" panose="020B0503020204020204" pitchFamily="34" charset="-122"/>
                <a:ea typeface="微软雅黑" panose="020B0503020204020204" pitchFamily="34" charset="-122"/>
              </a:rPr>
              <a:t>员工入职及辞职情况</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8" name="TextBox 7"/>
          <p:cNvSpPr txBox="1"/>
          <p:nvPr/>
        </p:nvSpPr>
        <p:spPr>
          <a:xfrm>
            <a:off x="3419872" y="3501008"/>
            <a:ext cx="3071834" cy="1200329"/>
          </a:xfrm>
          <a:prstGeom prst="rect">
            <a:avLst/>
          </a:prstGeom>
          <a:noFill/>
        </p:spPr>
        <p:txBody>
          <a:bodyPr wrap="square" rtlCol="0">
            <a:spAutoFit/>
          </a:bodyPr>
          <a:lstStyle/>
          <a:p>
            <a:r>
              <a:rPr lang="zh-CN" altLang="en-US" sz="3600" dirty="0" smtClean="0"/>
              <a:t> </a:t>
            </a:r>
            <a:endParaRPr lang="en-US" altLang="zh-CN" sz="3600" dirty="0" smtClean="0"/>
          </a:p>
          <a:p>
            <a:r>
              <a:rPr lang="en-US" altLang="zh-CN" sz="3600" dirty="0" smtClean="0"/>
              <a:t>            </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12</a:t>
            </a:fld>
            <a:endParaRPr lang="zh-CN" altLang="en-US" dirty="0"/>
          </a:p>
        </p:txBody>
      </p:sp>
      <p:sp>
        <p:nvSpPr>
          <p:cNvPr id="6" name="内容占位符 5"/>
          <p:cNvSpPr>
            <a:spLocks noGrp="1"/>
          </p:cNvSpPr>
          <p:nvPr/>
        </p:nvSpPr>
        <p:spPr>
          <a:xfrm>
            <a:off x="457200" y="1316515"/>
            <a:ext cx="8229600" cy="3041179"/>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zh-CN" dirty="0" smtClean="0"/>
          </a:p>
        </p:txBody>
      </p:sp>
      <p:sp>
        <p:nvSpPr>
          <p:cNvPr id="13" name="矩形 12"/>
          <p:cNvSpPr/>
          <p:nvPr/>
        </p:nvSpPr>
        <p:spPr>
          <a:xfrm>
            <a:off x="500034" y="1000108"/>
            <a:ext cx="4429156" cy="5262979"/>
          </a:xfrm>
          <a:prstGeom prst="rect">
            <a:avLst/>
          </a:prstGeom>
        </p:spPr>
        <p:txBody>
          <a:bodyPr wrap="square">
            <a:spAutoFit/>
          </a:bodyPr>
          <a:lstStyle/>
          <a:p>
            <a:pPr algn="just">
              <a:lnSpc>
                <a:spcPct val="150000"/>
              </a:lnSpc>
            </a:pPr>
            <a:r>
              <a:rPr lang="zh-CN" altLang="en-US" sz="1600" dirty="0" smtClean="0"/>
              <a:t>       今年上半年公司共招录员工</a:t>
            </a:r>
            <a:r>
              <a:rPr lang="en-US" sz="1600" dirty="0" smtClean="0">
                <a:solidFill>
                  <a:srgbClr val="FF0000"/>
                </a:solidFill>
              </a:rPr>
              <a:t>907</a:t>
            </a:r>
            <a:r>
              <a:rPr lang="zh-CN" altLang="en-US" sz="1600" dirty="0" smtClean="0"/>
              <a:t>人（</a:t>
            </a:r>
            <a:r>
              <a:rPr lang="en-US" sz="1600" dirty="0" smtClean="0"/>
              <a:t>2020</a:t>
            </a:r>
            <a:r>
              <a:rPr lang="zh-CN" altLang="en-US" sz="1600" dirty="0" smtClean="0"/>
              <a:t>年上半年招录</a:t>
            </a:r>
            <a:r>
              <a:rPr lang="en-US" sz="1600" dirty="0" smtClean="0">
                <a:solidFill>
                  <a:srgbClr val="FF0000"/>
                </a:solidFill>
              </a:rPr>
              <a:t>683</a:t>
            </a:r>
            <a:r>
              <a:rPr lang="zh-CN" altLang="en-US" sz="1600" dirty="0" smtClean="0"/>
              <a:t>人），其中招录全日制本科生</a:t>
            </a:r>
            <a:r>
              <a:rPr lang="en-US" altLang="zh-CN" sz="1600" dirty="0" smtClean="0"/>
              <a:t>59</a:t>
            </a:r>
            <a:r>
              <a:rPr lang="zh-CN" altLang="en-US" sz="1600" dirty="0" smtClean="0"/>
              <a:t>人，占招录人数的</a:t>
            </a:r>
            <a:r>
              <a:rPr lang="en-US" altLang="zh-CN" sz="1600" dirty="0" smtClean="0"/>
              <a:t>6.5%</a:t>
            </a:r>
            <a:r>
              <a:rPr lang="zh-CN" altLang="en-US" sz="1600" dirty="0" smtClean="0"/>
              <a:t>（已辞职</a:t>
            </a:r>
            <a:r>
              <a:rPr lang="en-US" altLang="zh-CN" sz="1600" dirty="0" smtClean="0"/>
              <a:t>12</a:t>
            </a:r>
            <a:r>
              <a:rPr lang="zh-CN" altLang="en-US" sz="1600" dirty="0" smtClean="0"/>
              <a:t>人，辞职占比</a:t>
            </a:r>
            <a:r>
              <a:rPr lang="en-US" altLang="zh-CN" sz="1600" dirty="0" smtClean="0"/>
              <a:t>20%</a:t>
            </a:r>
            <a:r>
              <a:rPr lang="zh-CN" altLang="en-US" sz="1600" dirty="0" smtClean="0"/>
              <a:t>），初中及以下</a:t>
            </a:r>
            <a:r>
              <a:rPr lang="en-US" altLang="zh-CN" sz="1600" dirty="0" smtClean="0"/>
              <a:t>169</a:t>
            </a:r>
            <a:r>
              <a:rPr lang="zh-CN" altLang="en-US" sz="1600" dirty="0" smtClean="0"/>
              <a:t>人，占招录人数的</a:t>
            </a:r>
            <a:r>
              <a:rPr lang="en-US" altLang="zh-CN" sz="1600" dirty="0" smtClean="0"/>
              <a:t>19%</a:t>
            </a:r>
            <a:r>
              <a:rPr lang="zh-CN" altLang="en-US" sz="1600" dirty="0" smtClean="0"/>
              <a:t>（已辞职</a:t>
            </a:r>
            <a:r>
              <a:rPr lang="en-US" altLang="zh-CN" sz="1600" dirty="0" smtClean="0"/>
              <a:t> 32</a:t>
            </a:r>
            <a:r>
              <a:rPr lang="zh-CN" altLang="en-US" sz="1600" dirty="0" smtClean="0"/>
              <a:t>人，辞职占比</a:t>
            </a:r>
            <a:r>
              <a:rPr lang="en-US" altLang="zh-CN" sz="1600" dirty="0" smtClean="0"/>
              <a:t>19%</a:t>
            </a:r>
            <a:r>
              <a:rPr lang="zh-CN" altLang="en-US" sz="1600" dirty="0" smtClean="0"/>
              <a:t>），我公司作为技术类在人员招录方面层次还是比较低的。</a:t>
            </a:r>
          </a:p>
          <a:p>
            <a:pPr algn="just">
              <a:lnSpc>
                <a:spcPct val="150000"/>
              </a:lnSpc>
            </a:pPr>
            <a:r>
              <a:rPr lang="zh-CN" altLang="en-US" sz="1600" dirty="0" smtClean="0"/>
              <a:t>       今年上半年公司共有</a:t>
            </a:r>
            <a:r>
              <a:rPr lang="en-US" sz="1600" b="1" dirty="0" smtClean="0">
                <a:solidFill>
                  <a:srgbClr val="FF0000"/>
                </a:solidFill>
              </a:rPr>
              <a:t>1098</a:t>
            </a:r>
            <a:r>
              <a:rPr lang="zh-CN" altLang="en-US" sz="1600" dirty="0" smtClean="0"/>
              <a:t>人辞职</a:t>
            </a:r>
            <a:r>
              <a:rPr lang="zh-CN" altLang="en-US" sz="1600" b="1" dirty="0" smtClean="0"/>
              <a:t>（不含阜新分公司和宁夏项目部）</a:t>
            </a:r>
            <a:r>
              <a:rPr lang="zh-CN" altLang="en-US" sz="1600" dirty="0" smtClean="0"/>
              <a:t>。其中实习预录人员</a:t>
            </a:r>
            <a:r>
              <a:rPr lang="en-US" altLang="zh-CN" sz="1600" b="1" dirty="0" smtClean="0">
                <a:solidFill>
                  <a:srgbClr val="FF0000"/>
                </a:solidFill>
              </a:rPr>
              <a:t>362</a:t>
            </a:r>
            <a:r>
              <a:rPr lang="zh-CN" altLang="en-US" sz="1600" dirty="0" smtClean="0"/>
              <a:t>人，试用期员工</a:t>
            </a:r>
            <a:r>
              <a:rPr lang="en-US" altLang="zh-CN" sz="1600" b="1" dirty="0" smtClean="0">
                <a:solidFill>
                  <a:srgbClr val="FF0000"/>
                </a:solidFill>
              </a:rPr>
              <a:t>82</a:t>
            </a:r>
            <a:r>
              <a:rPr lang="zh-CN" altLang="en-US" sz="1600" dirty="0" smtClean="0"/>
              <a:t>人，劳务派遣、临聘人员</a:t>
            </a:r>
            <a:r>
              <a:rPr lang="en-US" altLang="zh-CN" sz="1600" b="1" dirty="0" smtClean="0">
                <a:solidFill>
                  <a:srgbClr val="FF0000"/>
                </a:solidFill>
              </a:rPr>
              <a:t>141</a:t>
            </a:r>
            <a:r>
              <a:rPr lang="zh-CN" altLang="en-US" sz="1600" dirty="0" smtClean="0"/>
              <a:t>人，改制员工</a:t>
            </a:r>
            <a:r>
              <a:rPr lang="en-US" altLang="zh-CN" sz="1600" b="1" dirty="0" smtClean="0">
                <a:solidFill>
                  <a:srgbClr val="FF0000"/>
                </a:solidFill>
              </a:rPr>
              <a:t>2</a:t>
            </a:r>
            <a:r>
              <a:rPr lang="zh-CN" altLang="en-US" sz="1600" dirty="0" smtClean="0"/>
              <a:t>人，非改制员工</a:t>
            </a:r>
            <a:r>
              <a:rPr lang="en-US" altLang="zh-CN" sz="1600" b="1" dirty="0" smtClean="0">
                <a:solidFill>
                  <a:srgbClr val="FF0000"/>
                </a:solidFill>
              </a:rPr>
              <a:t>511</a:t>
            </a:r>
            <a:r>
              <a:rPr lang="zh-CN" altLang="en-US" sz="1600" dirty="0" smtClean="0"/>
              <a:t>人。</a:t>
            </a:r>
            <a:endParaRPr lang="en-US" altLang="zh-CN" sz="1600" dirty="0" smtClean="0"/>
          </a:p>
          <a:p>
            <a:pPr algn="just">
              <a:lnSpc>
                <a:spcPct val="150000"/>
              </a:lnSpc>
            </a:pPr>
            <a:r>
              <a:rPr lang="zh-CN" altLang="en-US" sz="1600" b="1" dirty="0" smtClean="0">
                <a:solidFill>
                  <a:srgbClr val="7030A0"/>
                </a:solidFill>
              </a:rPr>
              <a:t>       </a:t>
            </a:r>
            <a:r>
              <a:rPr lang="zh-CN" altLang="en-US" sz="1600" b="1" dirty="0" smtClean="0"/>
              <a:t>上半年</a:t>
            </a:r>
            <a:r>
              <a:rPr lang="zh-CN" altLang="en-US" sz="1600" b="1" dirty="0" smtClean="0">
                <a:solidFill>
                  <a:srgbClr val="7030A0"/>
                </a:solidFill>
              </a:rPr>
              <a:t>鄂尔多斯、广元、塔维、福建、宁波、钦州、南京、自控、电气、大连、检安、达州、机修、内蒙古</a:t>
            </a:r>
            <a:r>
              <a:rPr lang="zh-CN" altLang="en-US" sz="1600" dirty="0" smtClean="0"/>
              <a:t>共</a:t>
            </a:r>
            <a:r>
              <a:rPr lang="en-US" altLang="zh-CN" sz="1600" dirty="0" smtClean="0"/>
              <a:t>14</a:t>
            </a:r>
            <a:r>
              <a:rPr lang="zh-CN" altLang="en-US" sz="1600" dirty="0" smtClean="0"/>
              <a:t>家分公司辞职的人数均大于入职人数，出现人员负增长。  </a:t>
            </a:r>
            <a:endParaRPr lang="zh-CN" altLang="en-US" sz="1600" dirty="0"/>
          </a:p>
        </p:txBody>
      </p:sp>
      <p:sp>
        <p:nvSpPr>
          <p:cNvPr id="10" name="矩形 9"/>
          <p:cNvSpPr/>
          <p:nvPr/>
        </p:nvSpPr>
        <p:spPr>
          <a:xfrm>
            <a:off x="0" y="571480"/>
            <a:ext cx="1857356"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TextBox 11"/>
          <p:cNvSpPr txBox="1"/>
          <p:nvPr/>
        </p:nvSpPr>
        <p:spPr>
          <a:xfrm>
            <a:off x="-71470" y="619764"/>
            <a:ext cx="1928826" cy="307777"/>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  员工入职及辞职情况</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14" name="Picture 1" descr="D:\user\Desktop\0654_jpg_wh860.jpg"/>
          <p:cNvPicPr>
            <a:picLocks noChangeAspect="1" noChangeArrowheads="1"/>
          </p:cNvPicPr>
          <p:nvPr/>
        </p:nvPicPr>
        <p:blipFill>
          <a:blip r:embed="rId6"/>
          <a:srcRect/>
          <a:stretch>
            <a:fillRect/>
          </a:stretch>
        </p:blipFill>
        <p:spPr bwMode="auto">
          <a:xfrm>
            <a:off x="5072066" y="3857628"/>
            <a:ext cx="3786214" cy="2428892"/>
          </a:xfrm>
          <a:prstGeom prst="rect">
            <a:avLst/>
          </a:prstGeom>
          <a:noFill/>
        </p:spPr>
      </p:pic>
      <p:pic>
        <p:nvPicPr>
          <p:cNvPr id="247809" name="Picture 1" descr="C:\Documents and Settings\Administrator\桌面\1.jpg"/>
          <p:cNvPicPr>
            <a:picLocks noChangeAspect="1" noChangeArrowheads="1"/>
          </p:cNvPicPr>
          <p:nvPr/>
        </p:nvPicPr>
        <p:blipFill>
          <a:blip r:embed="rId7"/>
          <a:srcRect/>
          <a:stretch>
            <a:fillRect/>
          </a:stretch>
        </p:blipFill>
        <p:spPr bwMode="auto">
          <a:xfrm>
            <a:off x="5143504" y="928670"/>
            <a:ext cx="3674277" cy="2714644"/>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8" name="TextBox 7"/>
          <p:cNvSpPr txBox="1"/>
          <p:nvPr/>
        </p:nvSpPr>
        <p:spPr>
          <a:xfrm>
            <a:off x="3419872" y="3501008"/>
            <a:ext cx="3071834" cy="1200329"/>
          </a:xfrm>
          <a:prstGeom prst="rect">
            <a:avLst/>
          </a:prstGeom>
          <a:noFill/>
        </p:spPr>
        <p:txBody>
          <a:bodyPr wrap="square" rtlCol="0">
            <a:spAutoFit/>
          </a:bodyPr>
          <a:lstStyle/>
          <a:p>
            <a:r>
              <a:rPr lang="zh-CN" altLang="en-US" sz="3600" dirty="0" smtClean="0"/>
              <a:t> </a:t>
            </a:r>
            <a:endParaRPr lang="en-US" altLang="zh-CN" sz="3600" dirty="0" smtClean="0"/>
          </a:p>
          <a:p>
            <a:r>
              <a:rPr lang="en-US" altLang="zh-CN" sz="3600" dirty="0" smtClean="0"/>
              <a:t>            </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13</a:t>
            </a:fld>
            <a:endParaRPr lang="zh-CN" altLang="en-US" dirty="0"/>
          </a:p>
        </p:txBody>
      </p:sp>
      <p:sp>
        <p:nvSpPr>
          <p:cNvPr id="9" name="矩形 8"/>
          <p:cNvSpPr/>
          <p:nvPr/>
        </p:nvSpPr>
        <p:spPr>
          <a:xfrm>
            <a:off x="0" y="571480"/>
            <a:ext cx="1785918"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TextBox 9"/>
          <p:cNvSpPr txBox="1"/>
          <p:nvPr/>
        </p:nvSpPr>
        <p:spPr>
          <a:xfrm>
            <a:off x="-71470" y="620893"/>
            <a:ext cx="1857388" cy="307777"/>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 员工入职及辞职情况</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aphicFrame>
        <p:nvGraphicFramePr>
          <p:cNvPr id="13" name="表格 12"/>
          <p:cNvGraphicFramePr>
            <a:graphicFrameLocks noGrp="1"/>
          </p:cNvGraphicFramePr>
          <p:nvPr/>
        </p:nvGraphicFramePr>
        <p:xfrm>
          <a:off x="571472" y="1214411"/>
          <a:ext cx="8001057" cy="5143547"/>
        </p:xfrm>
        <a:graphic>
          <a:graphicData uri="http://schemas.openxmlformats.org/drawingml/2006/table">
            <a:tbl>
              <a:tblPr/>
              <a:tblGrid>
                <a:gridCol w="761266"/>
                <a:gridCol w="1973076"/>
                <a:gridCol w="1708964"/>
                <a:gridCol w="1289490"/>
                <a:gridCol w="1149668"/>
                <a:gridCol w="1118593"/>
              </a:tblGrid>
              <a:tr h="266639">
                <a:tc gridSpan="6">
                  <a:txBody>
                    <a:bodyPr/>
                    <a:lstStyle/>
                    <a:p>
                      <a:pPr algn="ctr" fontAlgn="ctr"/>
                      <a:r>
                        <a:rPr lang="en-US" altLang="zh-CN" sz="1200" b="1" i="0" u="none" strike="noStrike" dirty="0">
                          <a:solidFill>
                            <a:srgbClr val="000000"/>
                          </a:solidFill>
                          <a:latin typeface="宋体"/>
                        </a:rPr>
                        <a:t>2021</a:t>
                      </a:r>
                      <a:r>
                        <a:rPr lang="zh-CN" altLang="en-US" sz="1200" b="1" i="0" u="none" strike="noStrike" dirty="0">
                          <a:solidFill>
                            <a:srgbClr val="000000"/>
                          </a:solidFill>
                          <a:latin typeface="宋体"/>
                        </a:rPr>
                        <a:t>年上半年员工招录与辞职情况对比</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35448">
                <a:tc>
                  <a:txBody>
                    <a:bodyPr/>
                    <a:lstStyle/>
                    <a:p>
                      <a:pPr algn="ctr" fontAlgn="ctr"/>
                      <a:r>
                        <a:rPr lang="zh-CN" altLang="en-US" sz="1100" b="1" i="0" u="none" strike="noStrike" dirty="0">
                          <a:solidFill>
                            <a:srgbClr val="000000"/>
                          </a:solidFill>
                          <a:latin typeface="+mn-ea"/>
                          <a:ea typeface="+mn-ea"/>
                        </a:rPr>
                        <a:t>序号</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n-ea"/>
                          <a:ea typeface="+mn-ea"/>
                        </a:rPr>
                        <a:t>单  位</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n-ea"/>
                          <a:ea typeface="+mn-ea"/>
                        </a:rPr>
                        <a:t>年度招聘计划</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n-ea"/>
                          <a:ea typeface="+mn-ea"/>
                        </a:rPr>
                        <a:t>入职人数</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a:solidFill>
                            <a:srgbClr val="000000"/>
                          </a:solidFill>
                          <a:latin typeface="+mn-ea"/>
                          <a:ea typeface="+mn-ea"/>
                        </a:rPr>
                        <a:t>辞职人数</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a:solidFill>
                            <a:srgbClr val="000000"/>
                          </a:solidFill>
                          <a:latin typeface="+mn-ea"/>
                          <a:ea typeface="+mn-ea"/>
                        </a:rPr>
                        <a:t>净增人数</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30">
                <a:tc>
                  <a:txBody>
                    <a:bodyPr/>
                    <a:lstStyle/>
                    <a:p>
                      <a:pPr algn="ctr" fontAlgn="ctr"/>
                      <a:r>
                        <a:rPr lang="en-US" altLang="zh-CN" sz="1100" b="1" i="0" u="none" strike="noStrike">
                          <a:solidFill>
                            <a:srgbClr val="000000"/>
                          </a:solidFill>
                          <a:latin typeface="+mn-ea"/>
                          <a:ea typeface="+mn-ea"/>
                        </a:rPr>
                        <a:t>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mn-ea"/>
                          <a:ea typeface="+mn-ea"/>
                        </a:rPr>
                        <a:t>鄂尔多斯分公司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dirty="0">
                          <a:solidFill>
                            <a:srgbClr val="000000"/>
                          </a:solidFill>
                          <a:latin typeface="+mn-ea"/>
                          <a:ea typeface="+mn-ea"/>
                        </a:rPr>
                        <a:t>125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B0F0"/>
                          </a:solidFill>
                          <a:latin typeface="+mn-ea"/>
                          <a:ea typeface="+mn-ea"/>
                        </a:rPr>
                        <a:t>97</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dirty="0" smtClean="0">
                          <a:solidFill>
                            <a:srgbClr val="000000"/>
                          </a:solidFill>
                          <a:latin typeface="+mn-ea"/>
                          <a:ea typeface="+mn-ea"/>
                        </a:rPr>
                        <a:t>193</a:t>
                      </a:r>
                      <a:endParaRPr lang="en-US" altLang="zh-CN" sz="1100" b="0" i="0" u="none" strike="noStrike" dirty="0">
                        <a:solidFill>
                          <a:srgbClr val="000000"/>
                        </a:solidFill>
                        <a:latin typeface="+mn-ea"/>
                        <a:ea typeface="+mn-ea"/>
                      </a:endParaRP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smtClean="0">
                          <a:solidFill>
                            <a:srgbClr val="FF0000"/>
                          </a:solidFill>
                          <a:latin typeface="+mn-ea"/>
                          <a:ea typeface="+mn-ea"/>
                        </a:rPr>
                        <a:t>-96</a:t>
                      </a:r>
                      <a:endParaRPr lang="en-US" altLang="zh-CN" sz="1100" b="1" i="0" u="none" strike="noStrike" dirty="0">
                        <a:solidFill>
                          <a:srgbClr val="FF0000"/>
                        </a:solidFill>
                        <a:latin typeface="+mn-ea"/>
                        <a:ea typeface="+mn-ea"/>
                      </a:endParaRP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2</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广元分公司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31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31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68</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FF0000"/>
                          </a:solidFill>
                          <a:latin typeface="+mn-ea"/>
                          <a:ea typeface="+mn-ea"/>
                        </a:rPr>
                        <a:t>-37</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3</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塔维分公司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dirty="0">
                          <a:solidFill>
                            <a:srgbClr val="000000"/>
                          </a:solidFill>
                          <a:latin typeface="+mn-ea"/>
                          <a:ea typeface="+mn-ea"/>
                        </a:rPr>
                        <a:t>25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21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53</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FF0000"/>
                          </a:solidFill>
                          <a:latin typeface="+mn-ea"/>
                          <a:ea typeface="+mn-ea"/>
                        </a:rPr>
                        <a:t>-32</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4</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福建分公司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120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B0F0"/>
                          </a:solidFill>
                          <a:latin typeface="+mn-ea"/>
                          <a:ea typeface="+mn-ea"/>
                        </a:rPr>
                        <a:t>145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171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FF0000"/>
                          </a:solidFill>
                          <a:latin typeface="+mn-ea"/>
                          <a:ea typeface="+mn-ea"/>
                        </a:rPr>
                        <a:t>-26</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宁波分公司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20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0000"/>
                          </a:solidFill>
                          <a:latin typeface="+mn-ea"/>
                          <a:ea typeface="+mn-ea"/>
                        </a:rPr>
                        <a:t>13</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dirty="0">
                          <a:solidFill>
                            <a:srgbClr val="000000"/>
                          </a:solidFill>
                          <a:latin typeface="+mn-ea"/>
                          <a:ea typeface="+mn-ea"/>
                        </a:rPr>
                        <a:t>32</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FF0000"/>
                          </a:solidFill>
                          <a:latin typeface="+mn-ea"/>
                          <a:ea typeface="+mn-ea"/>
                        </a:rPr>
                        <a:t>-19</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6</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钦州分公司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52</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17</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35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FF0000"/>
                          </a:solidFill>
                          <a:latin typeface="+mn-ea"/>
                          <a:ea typeface="+mn-ea"/>
                        </a:rPr>
                        <a:t>-18</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7</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南京分公司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20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19</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dirty="0">
                          <a:solidFill>
                            <a:srgbClr val="000000"/>
                          </a:solidFill>
                          <a:latin typeface="+mn-ea"/>
                          <a:ea typeface="+mn-ea"/>
                        </a:rPr>
                        <a:t>36</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FF0000"/>
                          </a:solidFill>
                          <a:latin typeface="+mn-ea"/>
                          <a:ea typeface="+mn-ea"/>
                        </a:rPr>
                        <a:t>-17</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8</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自控分公司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30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11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dirty="0">
                          <a:solidFill>
                            <a:srgbClr val="000000"/>
                          </a:solidFill>
                          <a:latin typeface="+mn-ea"/>
                          <a:ea typeface="+mn-ea"/>
                        </a:rPr>
                        <a:t>25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FF0000"/>
                          </a:solidFill>
                          <a:latin typeface="+mn-ea"/>
                          <a:ea typeface="+mn-ea"/>
                        </a:rPr>
                        <a:t>-14</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9</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电气分公司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8</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12</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24</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FF0000"/>
                          </a:solidFill>
                          <a:latin typeface="+mn-ea"/>
                          <a:ea typeface="+mn-ea"/>
                        </a:rPr>
                        <a:t>-12</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10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大连分公司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4</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11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FF0000"/>
                          </a:solidFill>
                          <a:latin typeface="+mn-ea"/>
                          <a:ea typeface="+mn-ea"/>
                        </a:rPr>
                        <a:t>-11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11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检安分公司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11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7</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16</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FF0000"/>
                          </a:solidFill>
                          <a:latin typeface="+mn-ea"/>
                          <a:ea typeface="+mn-ea"/>
                        </a:rPr>
                        <a:t>-9</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12</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达州分公司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17</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28</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31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FF0000"/>
                          </a:solidFill>
                          <a:latin typeface="+mn-ea"/>
                          <a:ea typeface="+mn-ea"/>
                        </a:rPr>
                        <a:t>-3</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13</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机修分公司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10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27</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29</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FF0000"/>
                          </a:solidFill>
                          <a:latin typeface="+mn-ea"/>
                          <a:ea typeface="+mn-ea"/>
                        </a:rPr>
                        <a:t>-2</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14</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内蒙古分公司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16</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43</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45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FF0000"/>
                          </a:solidFill>
                          <a:latin typeface="+mn-ea"/>
                          <a:ea typeface="+mn-ea"/>
                        </a:rPr>
                        <a:t>-2</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15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海南东方分公司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65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53</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44</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0000"/>
                          </a:solidFill>
                          <a:latin typeface="+mn-ea"/>
                          <a:ea typeface="+mn-ea"/>
                        </a:rPr>
                        <a:t>9</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16</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海南洋浦分公司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120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B0F0"/>
                          </a:solidFill>
                          <a:latin typeface="+mn-ea"/>
                          <a:ea typeface="+mn-ea"/>
                        </a:rPr>
                        <a:t>112</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74</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0000"/>
                          </a:solidFill>
                          <a:latin typeface="+mn-ea"/>
                          <a:ea typeface="+mn-ea"/>
                        </a:rPr>
                        <a:t>38</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17</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乌鲁木齐分公司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50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0000"/>
                          </a:solidFill>
                          <a:latin typeface="+mn-ea"/>
                          <a:ea typeface="+mn-ea"/>
                        </a:rPr>
                        <a:t>63</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63</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0000"/>
                          </a:solidFill>
                          <a:latin typeface="+mn-ea"/>
                          <a:ea typeface="+mn-ea"/>
                        </a:rPr>
                        <a:t>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18</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云溪分公司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56</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71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66</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19</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多伦分公司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13</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B0F0"/>
                          </a:solidFill>
                          <a:latin typeface="+mn-ea"/>
                          <a:ea typeface="+mn-ea"/>
                        </a:rPr>
                        <a:t>91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65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0000"/>
                          </a:solidFill>
                          <a:latin typeface="+mn-ea"/>
                          <a:ea typeface="+mn-ea"/>
                        </a:rPr>
                        <a:t>26</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20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庆阳分公司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8</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10</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6</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0000"/>
                          </a:solidFill>
                          <a:latin typeface="+mn-ea"/>
                          <a:ea typeface="+mn-ea"/>
                        </a:rPr>
                        <a:t>4</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en-US" altLang="zh-CN" sz="1100" b="1" i="0" u="none" strike="noStrike">
                          <a:solidFill>
                            <a:srgbClr val="000000"/>
                          </a:solidFill>
                          <a:latin typeface="+mn-ea"/>
                          <a:ea typeface="+mn-ea"/>
                        </a:rPr>
                        <a:t>21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mn-ea"/>
                          <a:ea typeface="+mn-ea"/>
                        </a:rPr>
                        <a:t>福州分公司</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34</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a:solidFill>
                            <a:srgbClr val="000000"/>
                          </a:solidFill>
                          <a:latin typeface="+mn-ea"/>
                          <a:ea typeface="+mn-ea"/>
                        </a:rPr>
                        <a:t>36</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latin typeface="+mn-ea"/>
                          <a:ea typeface="+mn-ea"/>
                        </a:rPr>
                        <a:t>11</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a:solidFill>
                            <a:srgbClr val="000000"/>
                          </a:solidFill>
                          <a:latin typeface="+mn-ea"/>
                          <a:ea typeface="+mn-ea"/>
                        </a:rPr>
                        <a:t>25</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430">
                <a:tc>
                  <a:txBody>
                    <a:bodyPr/>
                    <a:lstStyle/>
                    <a:p>
                      <a:pPr algn="ctr" fontAlgn="ctr"/>
                      <a:r>
                        <a:rPr lang="zh-CN" altLang="en-US" sz="1100" b="1" i="0" u="none" strike="noStrike">
                          <a:solidFill>
                            <a:srgbClr val="000000"/>
                          </a:solidFill>
                          <a:latin typeface="+mn-ea"/>
                          <a:ea typeface="+mn-ea"/>
                        </a:rPr>
                        <a:t>　</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a:solidFill>
                            <a:srgbClr val="000000"/>
                          </a:solidFill>
                          <a:latin typeface="+mn-ea"/>
                          <a:ea typeface="+mn-ea"/>
                        </a:rPr>
                        <a:t>合计</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a:solidFill>
                            <a:srgbClr val="000000"/>
                          </a:solidFill>
                          <a:latin typeface="+mn-ea"/>
                          <a:ea typeface="+mn-ea"/>
                        </a:rPr>
                        <a:t>　</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1" i="0" u="none" strike="noStrike" dirty="0">
                          <a:solidFill>
                            <a:srgbClr val="000000"/>
                          </a:solidFill>
                          <a:latin typeface="+mn-ea"/>
                          <a:ea typeface="+mn-ea"/>
                        </a:rPr>
                        <a:t>907</a:t>
                      </a: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dirty="0" smtClean="0">
                          <a:solidFill>
                            <a:srgbClr val="000000"/>
                          </a:solidFill>
                          <a:latin typeface="+mn-ea"/>
                          <a:ea typeface="+mn-ea"/>
                        </a:rPr>
                        <a:t>1098</a:t>
                      </a:r>
                      <a:endParaRPr lang="en-US" altLang="zh-CN" sz="1100" b="0" i="0" u="none" strike="noStrike" dirty="0">
                        <a:solidFill>
                          <a:srgbClr val="000000"/>
                        </a:solidFill>
                        <a:latin typeface="+mn-ea"/>
                        <a:ea typeface="+mn-ea"/>
                      </a:endParaRP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1" i="0" u="none" strike="noStrike" dirty="0" smtClean="0">
                          <a:solidFill>
                            <a:srgbClr val="FF0000"/>
                          </a:solidFill>
                          <a:latin typeface="+mn-ea"/>
                          <a:ea typeface="+mn-ea"/>
                        </a:rPr>
                        <a:t>-191</a:t>
                      </a:r>
                      <a:endParaRPr lang="en-US" altLang="zh-CN" sz="1100" b="1" i="0" u="none" strike="noStrike" dirty="0">
                        <a:solidFill>
                          <a:srgbClr val="FF0000"/>
                        </a:solidFill>
                        <a:latin typeface="+mn-ea"/>
                        <a:ea typeface="+mn-ea"/>
                      </a:endParaRPr>
                    </a:p>
                  </a:txBody>
                  <a:tcPr marL="6796" marR="6796" marT="6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8" name="TextBox 7"/>
          <p:cNvSpPr txBox="1"/>
          <p:nvPr/>
        </p:nvSpPr>
        <p:spPr>
          <a:xfrm>
            <a:off x="3419872" y="3501008"/>
            <a:ext cx="3071834" cy="1200329"/>
          </a:xfrm>
          <a:prstGeom prst="rect">
            <a:avLst/>
          </a:prstGeom>
          <a:noFill/>
        </p:spPr>
        <p:txBody>
          <a:bodyPr wrap="square" rtlCol="0">
            <a:spAutoFit/>
          </a:bodyPr>
          <a:lstStyle/>
          <a:p>
            <a:r>
              <a:rPr lang="zh-CN" altLang="en-US" sz="3600" dirty="0" smtClean="0"/>
              <a:t> </a:t>
            </a:r>
            <a:endParaRPr lang="en-US" altLang="zh-CN" sz="3600" dirty="0" smtClean="0"/>
          </a:p>
          <a:p>
            <a:r>
              <a:rPr lang="en-US" altLang="zh-CN" sz="3600" dirty="0" smtClean="0"/>
              <a:t>            </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14</a:t>
            </a:fld>
            <a:endParaRPr lang="zh-CN" altLang="en-US" dirty="0"/>
          </a:p>
        </p:txBody>
      </p:sp>
      <p:sp>
        <p:nvSpPr>
          <p:cNvPr id="10" name="矩形 9"/>
          <p:cNvSpPr/>
          <p:nvPr/>
        </p:nvSpPr>
        <p:spPr>
          <a:xfrm>
            <a:off x="0" y="571480"/>
            <a:ext cx="1785918"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TextBox 11"/>
          <p:cNvSpPr txBox="1"/>
          <p:nvPr/>
        </p:nvSpPr>
        <p:spPr>
          <a:xfrm>
            <a:off x="-71470" y="620893"/>
            <a:ext cx="1857388" cy="307777"/>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 员工入职及辞职情况</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aphicFrame>
        <p:nvGraphicFramePr>
          <p:cNvPr id="13" name="图表 12"/>
          <p:cNvGraphicFramePr/>
          <p:nvPr/>
        </p:nvGraphicFramePr>
        <p:xfrm>
          <a:off x="142844" y="1500174"/>
          <a:ext cx="8858312" cy="4357718"/>
        </p:xfrm>
        <a:graphic>
          <a:graphicData uri="http://schemas.openxmlformats.org/drawingml/2006/chart">
            <c:chart xmlns:c="http://schemas.openxmlformats.org/drawingml/2006/chart" xmlns:r="http://schemas.openxmlformats.org/officeDocument/2006/relationships" r:id="rId6"/>
          </a:graphicData>
        </a:graphic>
      </p:graphicFrame>
      <p:sp>
        <p:nvSpPr>
          <p:cNvPr id="14" name="矩形 13"/>
          <p:cNvSpPr/>
          <p:nvPr/>
        </p:nvSpPr>
        <p:spPr>
          <a:xfrm>
            <a:off x="1928794" y="1059404"/>
            <a:ext cx="5715040" cy="369332"/>
          </a:xfrm>
          <a:prstGeom prst="rect">
            <a:avLst/>
          </a:prstGeom>
          <a:blipFill>
            <a:blip r:embed="rId7"/>
            <a:tile tx="0" ty="0" sx="100000" sy="100000" flip="none" algn="tl"/>
          </a:blipFill>
        </p:spPr>
        <p:txBody>
          <a:bodyPr wrap="square">
            <a:spAutoFit/>
          </a:bodyPr>
          <a:lstStyle/>
          <a:p>
            <a:pPr algn="ctr">
              <a:defRPr sz="1800" b="1" i="0" u="none" strike="noStrike" kern="1200" baseline="0">
                <a:solidFill>
                  <a:prstClr val="black"/>
                </a:solidFill>
                <a:latin typeface="+mn-lt"/>
                <a:ea typeface="+mn-ea"/>
                <a:cs typeface="+mn-cs"/>
              </a:defRPr>
            </a:pPr>
            <a:r>
              <a:rPr lang="en-US" altLang="zh-CN" b="1" dirty="0" smtClean="0">
                <a:solidFill>
                  <a:srgbClr val="FF0000"/>
                </a:solidFill>
              </a:rPr>
              <a:t>2021</a:t>
            </a:r>
            <a:r>
              <a:rPr lang="zh-CN" altLang="en-US" b="1" dirty="0" smtClean="0">
                <a:solidFill>
                  <a:srgbClr val="FF0000"/>
                </a:solidFill>
              </a:rPr>
              <a:t>年上半年新入职员工辞职占招录比例（单位：</a:t>
            </a:r>
            <a:r>
              <a:rPr lang="en-US" altLang="zh-CN" b="1" dirty="0" smtClean="0">
                <a:solidFill>
                  <a:srgbClr val="FF0000"/>
                </a:solidFill>
              </a:rPr>
              <a:t>%</a:t>
            </a:r>
            <a:r>
              <a:rPr lang="zh-CN" altLang="en-US" b="1" dirty="0" smtClean="0">
                <a:solidFill>
                  <a:srgbClr val="FF0000"/>
                </a:solidFill>
              </a:rPr>
              <a:t>）</a:t>
            </a:r>
            <a:endParaRPr lang="zh-CN" altLang="en-US" b="1" dirty="0">
              <a:solidFill>
                <a:srgbClr val="FF0000"/>
              </a:solidFill>
            </a:endParaRPr>
          </a:p>
        </p:txBody>
      </p:sp>
      <p:sp>
        <p:nvSpPr>
          <p:cNvPr id="16" name="矩形 15"/>
          <p:cNvSpPr/>
          <p:nvPr/>
        </p:nvSpPr>
        <p:spPr>
          <a:xfrm>
            <a:off x="2500298" y="1714488"/>
            <a:ext cx="6120586" cy="369332"/>
          </a:xfrm>
          <a:prstGeom prst="rect">
            <a:avLst/>
          </a:prstGeom>
        </p:spPr>
        <p:txBody>
          <a:bodyPr wrap="none">
            <a:spAutoFit/>
          </a:bodyPr>
          <a:lstStyle/>
          <a:p>
            <a:r>
              <a:rPr lang="en-US" altLang="zh-CN" dirty="0" smtClean="0"/>
              <a:t> </a:t>
            </a:r>
            <a:r>
              <a:rPr lang="en-US" altLang="zh-CN" sz="1400" dirty="0" smtClean="0"/>
              <a:t>2021</a:t>
            </a:r>
            <a:r>
              <a:rPr lang="zh-CN" altLang="en-US" sz="1400" dirty="0" smtClean="0"/>
              <a:t>年上半年新入职</a:t>
            </a:r>
            <a:r>
              <a:rPr lang="zh-CN" altLang="zh-CN" sz="1400" dirty="0" smtClean="0"/>
              <a:t>员工</a:t>
            </a:r>
            <a:r>
              <a:rPr lang="zh-CN" altLang="en-US" sz="1400" dirty="0" smtClean="0"/>
              <a:t>中共有</a:t>
            </a:r>
            <a:r>
              <a:rPr lang="en-US" altLang="zh-CN" sz="1400" dirty="0" smtClean="0">
                <a:solidFill>
                  <a:srgbClr val="FF0000"/>
                </a:solidFill>
              </a:rPr>
              <a:t>210</a:t>
            </a:r>
            <a:r>
              <a:rPr lang="zh-CN" altLang="en-US" sz="1400" dirty="0" smtClean="0"/>
              <a:t>人</a:t>
            </a:r>
            <a:r>
              <a:rPr lang="zh-CN" altLang="zh-CN" sz="1400" dirty="0" smtClean="0"/>
              <a:t>辞职</a:t>
            </a:r>
            <a:r>
              <a:rPr lang="zh-CN" altLang="en-US" sz="1400" dirty="0" smtClean="0"/>
              <a:t>，新员工辞职占招聘比例</a:t>
            </a:r>
            <a:r>
              <a:rPr lang="en-US" altLang="zh-CN" sz="1400" b="1" dirty="0" smtClean="0">
                <a:solidFill>
                  <a:srgbClr val="FF0000"/>
                </a:solidFill>
              </a:rPr>
              <a:t>23.3%</a:t>
            </a:r>
          </a:p>
        </p:txBody>
      </p:sp>
      <p:sp>
        <p:nvSpPr>
          <p:cNvPr id="15" name="矩形 14"/>
          <p:cNvSpPr/>
          <p:nvPr/>
        </p:nvSpPr>
        <p:spPr>
          <a:xfrm>
            <a:off x="5143504" y="2071678"/>
            <a:ext cx="3057247" cy="584775"/>
          </a:xfrm>
          <a:prstGeom prst="rect">
            <a:avLst/>
          </a:prstGeom>
        </p:spPr>
        <p:txBody>
          <a:bodyPr wrap="none">
            <a:spAutoFit/>
          </a:bodyPr>
          <a:lstStyle/>
          <a:p>
            <a:r>
              <a:rPr lang="en-US" altLang="zh-CN" dirty="0" smtClean="0"/>
              <a:t> (</a:t>
            </a:r>
            <a:r>
              <a:rPr lang="en-US" altLang="zh-CN" sz="1400" dirty="0" smtClean="0"/>
              <a:t>2020</a:t>
            </a:r>
            <a:r>
              <a:rPr lang="zh-CN" altLang="en-US" sz="1400" dirty="0" smtClean="0"/>
              <a:t>年上半年为</a:t>
            </a:r>
            <a:r>
              <a:rPr lang="en-US" altLang="zh-CN" sz="1400" b="1" dirty="0" smtClean="0">
                <a:solidFill>
                  <a:srgbClr val="FF0000"/>
                </a:solidFill>
              </a:rPr>
              <a:t>10.5%)</a:t>
            </a:r>
          </a:p>
          <a:p>
            <a:r>
              <a:rPr lang="zh-CN" altLang="en-US" sz="1400" b="1" dirty="0" smtClean="0">
                <a:solidFill>
                  <a:srgbClr val="FFC000"/>
                </a:solidFill>
              </a:rPr>
              <a:t>本部五家分公司有三家超过平均线！</a:t>
            </a:r>
            <a:endParaRPr lang="en-US" altLang="zh-CN" sz="1400" b="1" dirty="0" smtClean="0">
              <a:solidFill>
                <a:srgbClr val="FFC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8" name="TextBox 7"/>
          <p:cNvSpPr txBox="1"/>
          <p:nvPr/>
        </p:nvSpPr>
        <p:spPr>
          <a:xfrm>
            <a:off x="3419872" y="3501008"/>
            <a:ext cx="3071834" cy="1200329"/>
          </a:xfrm>
          <a:prstGeom prst="rect">
            <a:avLst/>
          </a:prstGeom>
          <a:noFill/>
        </p:spPr>
        <p:txBody>
          <a:bodyPr wrap="square" rtlCol="0">
            <a:spAutoFit/>
          </a:bodyPr>
          <a:lstStyle/>
          <a:p>
            <a:r>
              <a:rPr lang="zh-CN" altLang="en-US" sz="3600" dirty="0" smtClean="0"/>
              <a:t> </a:t>
            </a:r>
            <a:endParaRPr lang="en-US" altLang="zh-CN" sz="3600" dirty="0" smtClean="0"/>
          </a:p>
          <a:p>
            <a:r>
              <a:rPr lang="en-US" altLang="zh-CN" sz="3600" dirty="0" smtClean="0"/>
              <a:t>            </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15</a:t>
            </a:fld>
            <a:endParaRPr lang="zh-CN" altLang="en-US" dirty="0"/>
          </a:p>
        </p:txBody>
      </p:sp>
      <p:sp>
        <p:nvSpPr>
          <p:cNvPr id="6" name="内容占位符 5"/>
          <p:cNvSpPr>
            <a:spLocks noGrp="1"/>
          </p:cNvSpPr>
          <p:nvPr/>
        </p:nvSpPr>
        <p:spPr>
          <a:xfrm>
            <a:off x="462372" y="1000299"/>
            <a:ext cx="8219256" cy="485740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sz="2000" dirty="0"/>
          </a:p>
        </p:txBody>
      </p:sp>
      <p:sp>
        <p:nvSpPr>
          <p:cNvPr id="3" name="文本框 2"/>
          <p:cNvSpPr txBox="1"/>
          <p:nvPr/>
        </p:nvSpPr>
        <p:spPr>
          <a:xfrm>
            <a:off x="2714612" y="916528"/>
            <a:ext cx="4429156"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p:spPr>
        <p:txBody>
          <a:bodyPr wrap="square" rtlCol="0" anchor="t">
            <a:spAutoFit/>
          </a:bodyPr>
          <a:lstStyle/>
          <a:p>
            <a:r>
              <a:rPr lang="zh-CN" altLang="en-US" b="1" dirty="0" smtClean="0">
                <a:solidFill>
                  <a:srgbClr val="FF0000"/>
                </a:solidFill>
                <a:sym typeface="+mn-ea"/>
              </a:rPr>
              <a:t> </a:t>
            </a:r>
            <a:r>
              <a:rPr lang="en-US" altLang="zh-CN" b="1" dirty="0" smtClean="0">
                <a:solidFill>
                  <a:srgbClr val="FF0000"/>
                </a:solidFill>
                <a:sym typeface="+mn-ea"/>
              </a:rPr>
              <a:t>2021</a:t>
            </a:r>
            <a:r>
              <a:rPr lang="zh-CN" altLang="en-US" b="1" dirty="0" smtClean="0">
                <a:solidFill>
                  <a:srgbClr val="FF0000"/>
                </a:solidFill>
                <a:sym typeface="+mn-ea"/>
              </a:rPr>
              <a:t>年上半年</a:t>
            </a:r>
            <a:r>
              <a:rPr lang="zh-CN" altLang="zh-CN" b="1" dirty="0" smtClean="0">
                <a:solidFill>
                  <a:srgbClr val="FF0000"/>
                </a:solidFill>
                <a:sym typeface="+mn-ea"/>
              </a:rPr>
              <a:t>员工</a:t>
            </a:r>
            <a:r>
              <a:rPr lang="zh-CN" altLang="en-US" b="1" dirty="0" smtClean="0">
                <a:solidFill>
                  <a:srgbClr val="FF0000"/>
                </a:solidFill>
                <a:sym typeface="+mn-ea"/>
              </a:rPr>
              <a:t>总</a:t>
            </a:r>
            <a:r>
              <a:rPr lang="zh-CN" altLang="zh-CN" b="1" dirty="0" smtClean="0">
                <a:solidFill>
                  <a:srgbClr val="FF0000"/>
                </a:solidFill>
                <a:sym typeface="+mn-ea"/>
              </a:rPr>
              <a:t>辞职率</a:t>
            </a:r>
            <a:r>
              <a:rPr lang="zh-CN" altLang="en-US" b="1" dirty="0" smtClean="0">
                <a:solidFill>
                  <a:srgbClr val="FF0000"/>
                </a:solidFill>
                <a:sym typeface="+mn-ea"/>
              </a:rPr>
              <a:t>（单位：</a:t>
            </a:r>
            <a:r>
              <a:rPr lang="en-US" altLang="zh-CN" b="1" dirty="0" smtClean="0">
                <a:solidFill>
                  <a:srgbClr val="FF0000"/>
                </a:solidFill>
                <a:sym typeface="+mn-ea"/>
              </a:rPr>
              <a:t>%</a:t>
            </a:r>
            <a:r>
              <a:rPr lang="zh-CN" altLang="en-US" b="1" dirty="0" smtClean="0">
                <a:solidFill>
                  <a:srgbClr val="FF0000"/>
                </a:solidFill>
                <a:sym typeface="+mn-ea"/>
              </a:rPr>
              <a:t>）</a:t>
            </a:r>
            <a:endParaRPr lang="zh-CN" altLang="en-US" dirty="0"/>
          </a:p>
        </p:txBody>
      </p:sp>
      <p:graphicFrame>
        <p:nvGraphicFramePr>
          <p:cNvPr id="14" name="图表 13"/>
          <p:cNvGraphicFramePr/>
          <p:nvPr/>
        </p:nvGraphicFramePr>
        <p:xfrm>
          <a:off x="285720" y="1285860"/>
          <a:ext cx="8715436" cy="5000660"/>
        </p:xfrm>
        <a:graphic>
          <a:graphicData uri="http://schemas.openxmlformats.org/drawingml/2006/chart">
            <c:chart xmlns:c="http://schemas.openxmlformats.org/drawingml/2006/chart" xmlns:r="http://schemas.openxmlformats.org/officeDocument/2006/relationships" r:id="rId6"/>
          </a:graphicData>
        </a:graphic>
      </p:graphicFrame>
      <p:sp>
        <p:nvSpPr>
          <p:cNvPr id="13" name="矩形 12"/>
          <p:cNvSpPr/>
          <p:nvPr/>
        </p:nvSpPr>
        <p:spPr>
          <a:xfrm>
            <a:off x="2786050" y="1571612"/>
            <a:ext cx="6466001" cy="338554"/>
          </a:xfrm>
          <a:prstGeom prst="rect">
            <a:avLst/>
          </a:prstGeom>
        </p:spPr>
        <p:txBody>
          <a:bodyPr wrap="none">
            <a:spAutoFit/>
          </a:bodyPr>
          <a:lstStyle/>
          <a:p>
            <a:r>
              <a:rPr lang="en-US" altLang="zh-CN" sz="1600" b="1" dirty="0" smtClean="0"/>
              <a:t>  </a:t>
            </a:r>
            <a:r>
              <a:rPr lang="en-US" altLang="zh-CN" sz="1600" dirty="0" smtClean="0"/>
              <a:t>2021</a:t>
            </a:r>
            <a:r>
              <a:rPr lang="zh-CN" altLang="en-US" sz="1600" dirty="0" smtClean="0"/>
              <a:t>年上半年公司</a:t>
            </a:r>
            <a:r>
              <a:rPr lang="zh-CN" altLang="zh-CN" sz="1600" dirty="0" smtClean="0"/>
              <a:t>员工</a:t>
            </a:r>
            <a:r>
              <a:rPr lang="zh-CN" altLang="en-US" sz="1600" dirty="0" smtClean="0"/>
              <a:t>总</a:t>
            </a:r>
            <a:r>
              <a:rPr lang="zh-CN" altLang="zh-CN" sz="1600" dirty="0" smtClean="0"/>
              <a:t>辞职率</a:t>
            </a:r>
            <a:r>
              <a:rPr lang="zh-CN" altLang="en-US" sz="1600" dirty="0" smtClean="0"/>
              <a:t>为</a:t>
            </a:r>
            <a:r>
              <a:rPr lang="en-US" altLang="zh-CN" sz="1600" b="1" dirty="0" smtClean="0">
                <a:solidFill>
                  <a:srgbClr val="7030A0"/>
                </a:solidFill>
              </a:rPr>
              <a:t>19.6%</a:t>
            </a:r>
            <a:r>
              <a:rPr lang="zh-CN" altLang="en-US" sz="1600" b="1" dirty="0" smtClean="0">
                <a:solidFill>
                  <a:srgbClr val="7030A0"/>
                </a:solidFill>
              </a:rPr>
              <a:t>（</a:t>
            </a:r>
            <a:r>
              <a:rPr lang="en-US" altLang="zh-CN" sz="1600" dirty="0" smtClean="0"/>
              <a:t>2020</a:t>
            </a:r>
            <a:r>
              <a:rPr lang="zh-CN" altLang="en-US" sz="1600" dirty="0" smtClean="0"/>
              <a:t>年上半年为</a:t>
            </a:r>
            <a:r>
              <a:rPr lang="en-US" altLang="zh-CN" sz="1600" dirty="0" smtClean="0">
                <a:solidFill>
                  <a:srgbClr val="7030A0"/>
                </a:solidFill>
              </a:rPr>
              <a:t>11.3</a:t>
            </a:r>
            <a:r>
              <a:rPr lang="en-US" altLang="zh-CN" sz="1600" b="1" dirty="0" smtClean="0">
                <a:solidFill>
                  <a:srgbClr val="7030A0"/>
                </a:solidFill>
              </a:rPr>
              <a:t>%</a:t>
            </a:r>
            <a:r>
              <a:rPr lang="zh-CN" altLang="en-US" sz="1600" b="1" dirty="0" smtClean="0">
                <a:solidFill>
                  <a:srgbClr val="7030A0"/>
                </a:solidFill>
              </a:rPr>
              <a:t>）</a:t>
            </a:r>
            <a:endParaRPr lang="en-US" altLang="zh-CN" sz="1600" b="1" dirty="0" smtClean="0">
              <a:solidFill>
                <a:srgbClr val="7030A0"/>
              </a:solidFill>
            </a:endParaRPr>
          </a:p>
        </p:txBody>
      </p:sp>
      <p:sp>
        <p:nvSpPr>
          <p:cNvPr id="15" name="矩形 14"/>
          <p:cNvSpPr/>
          <p:nvPr/>
        </p:nvSpPr>
        <p:spPr>
          <a:xfrm>
            <a:off x="0" y="571480"/>
            <a:ext cx="1785918"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TextBox 15"/>
          <p:cNvSpPr txBox="1"/>
          <p:nvPr/>
        </p:nvSpPr>
        <p:spPr>
          <a:xfrm>
            <a:off x="-71470" y="620893"/>
            <a:ext cx="1857388" cy="307777"/>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 员工入职及辞职情况</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8" name="TextBox 7"/>
          <p:cNvSpPr txBox="1"/>
          <p:nvPr/>
        </p:nvSpPr>
        <p:spPr>
          <a:xfrm>
            <a:off x="3419872" y="3501008"/>
            <a:ext cx="3071834" cy="1200329"/>
          </a:xfrm>
          <a:prstGeom prst="rect">
            <a:avLst/>
          </a:prstGeom>
          <a:noFill/>
        </p:spPr>
        <p:txBody>
          <a:bodyPr wrap="square" rtlCol="0">
            <a:spAutoFit/>
          </a:bodyPr>
          <a:lstStyle/>
          <a:p>
            <a:r>
              <a:rPr lang="zh-CN" altLang="en-US" sz="3600" dirty="0" smtClean="0"/>
              <a:t> </a:t>
            </a:r>
            <a:endParaRPr lang="en-US" altLang="zh-CN" sz="3600" dirty="0" smtClean="0"/>
          </a:p>
          <a:p>
            <a:r>
              <a:rPr lang="en-US" altLang="zh-CN" sz="3600" dirty="0" smtClean="0"/>
              <a:t>            </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16</a:t>
            </a:fld>
            <a:endParaRPr lang="zh-CN" altLang="en-US" dirty="0"/>
          </a:p>
        </p:txBody>
      </p:sp>
      <p:sp>
        <p:nvSpPr>
          <p:cNvPr id="10" name="矩形 9"/>
          <p:cNvSpPr/>
          <p:nvPr/>
        </p:nvSpPr>
        <p:spPr>
          <a:xfrm>
            <a:off x="0" y="571480"/>
            <a:ext cx="1285852"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TextBox 11"/>
          <p:cNvSpPr txBox="1"/>
          <p:nvPr/>
        </p:nvSpPr>
        <p:spPr>
          <a:xfrm>
            <a:off x="-71470" y="619764"/>
            <a:ext cx="1928826" cy="307777"/>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  辞职原因分析</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aphicFrame>
        <p:nvGraphicFramePr>
          <p:cNvPr id="14" name="图表 13"/>
          <p:cNvGraphicFramePr/>
          <p:nvPr/>
        </p:nvGraphicFramePr>
        <p:xfrm>
          <a:off x="928662" y="1214422"/>
          <a:ext cx="7500990" cy="4786346"/>
        </p:xfrm>
        <a:graphic>
          <a:graphicData uri="http://schemas.openxmlformats.org/drawingml/2006/chart">
            <c:chart xmlns:c="http://schemas.openxmlformats.org/drawingml/2006/chart" xmlns:r="http://schemas.openxmlformats.org/officeDocument/2006/relationships" r:id="rId6"/>
          </a:graphicData>
        </a:graphic>
      </p:graphicFrame>
      <p:pic>
        <p:nvPicPr>
          <p:cNvPr id="13" name="Picture 2" descr="D:\user\Desktop\830-16091Z95315.jpg"/>
          <p:cNvPicPr>
            <a:picLocks noChangeAspect="1" noChangeArrowheads="1"/>
          </p:cNvPicPr>
          <p:nvPr/>
        </p:nvPicPr>
        <p:blipFill>
          <a:blip r:embed="rId7"/>
          <a:srcRect/>
          <a:stretch>
            <a:fillRect/>
          </a:stretch>
        </p:blipFill>
        <p:spPr bwMode="auto">
          <a:xfrm>
            <a:off x="0" y="4914106"/>
            <a:ext cx="2357422" cy="1586727"/>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8" name="TextBox 7"/>
          <p:cNvSpPr txBox="1"/>
          <p:nvPr/>
        </p:nvSpPr>
        <p:spPr>
          <a:xfrm>
            <a:off x="3419872" y="3501008"/>
            <a:ext cx="3071834" cy="1200329"/>
          </a:xfrm>
          <a:prstGeom prst="rect">
            <a:avLst/>
          </a:prstGeom>
          <a:noFill/>
        </p:spPr>
        <p:txBody>
          <a:bodyPr wrap="square" rtlCol="0">
            <a:spAutoFit/>
          </a:bodyPr>
          <a:lstStyle/>
          <a:p>
            <a:r>
              <a:rPr lang="zh-CN" altLang="en-US" sz="3600" dirty="0" smtClean="0"/>
              <a:t> </a:t>
            </a:r>
            <a:endParaRPr lang="en-US" altLang="zh-CN" sz="3600" dirty="0" smtClean="0"/>
          </a:p>
          <a:p>
            <a:r>
              <a:rPr lang="en-US" altLang="zh-CN" sz="3600" dirty="0" smtClean="0"/>
              <a:t>            </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17</a:t>
            </a:fld>
            <a:endParaRPr lang="zh-CN" altLang="en-US" dirty="0"/>
          </a:p>
        </p:txBody>
      </p:sp>
      <p:sp>
        <p:nvSpPr>
          <p:cNvPr id="14" name="圆角矩形 13"/>
          <p:cNvSpPr/>
          <p:nvPr/>
        </p:nvSpPr>
        <p:spPr>
          <a:xfrm>
            <a:off x="2339752" y="2235880"/>
            <a:ext cx="6309234" cy="2592288"/>
          </a:xfrm>
          <a:prstGeom prst="roundRect">
            <a:avLst>
              <a:gd name="adj" fmla="val 877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60000"/>
                  <a:lumOff val="40000"/>
                </a:schemeClr>
              </a:solidFill>
            </a:endParaRPr>
          </a:p>
        </p:txBody>
      </p:sp>
      <p:sp>
        <p:nvSpPr>
          <p:cNvPr id="15" name="TextBox 14"/>
          <p:cNvSpPr txBox="1"/>
          <p:nvPr/>
        </p:nvSpPr>
        <p:spPr>
          <a:xfrm>
            <a:off x="607115" y="2235880"/>
            <a:ext cx="1497526" cy="2646878"/>
          </a:xfrm>
          <a:prstGeom prst="rect">
            <a:avLst/>
          </a:prstGeom>
          <a:solidFill>
            <a:schemeClr val="tx2">
              <a:lumMod val="60000"/>
              <a:lumOff val="40000"/>
            </a:schemeClr>
          </a:solidFill>
        </p:spPr>
        <p:txBody>
          <a:bodyPr wrap="none" rtlCol="0">
            <a:spAutoFit/>
          </a:bodyPr>
          <a:lstStyle/>
          <a:p>
            <a:r>
              <a:rPr lang="en-US" altLang="zh-CN" sz="16600" b="1" dirty="0" smtClean="0">
                <a:solidFill>
                  <a:schemeClr val="bg1"/>
                </a:solidFill>
                <a:latin typeface="微软雅黑" panose="020B0503020204020204" pitchFamily="34" charset="-122"/>
                <a:ea typeface="微软雅黑" panose="020B0503020204020204" pitchFamily="34" charset="-122"/>
              </a:rPr>
              <a:t>3</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357422" y="3214686"/>
            <a:ext cx="6215106" cy="769441"/>
          </a:xfrm>
          <a:prstGeom prst="rect">
            <a:avLst/>
          </a:prstGeom>
          <a:noFill/>
        </p:spPr>
        <p:txBody>
          <a:bodyPr wrap="square">
            <a:spAutoFit/>
          </a:bodyPr>
          <a:lstStyle/>
          <a:p>
            <a:pPr algn="ctr" fontAlgn="auto">
              <a:spcBef>
                <a:spcPts val="0"/>
              </a:spcBef>
              <a:spcAft>
                <a:spcPts val="0"/>
              </a:spcAft>
              <a:defRPr/>
            </a:pPr>
            <a:r>
              <a:rPr lang="zh-CN" altLang="en-US" sz="4400" dirty="0" smtClean="0">
                <a:solidFill>
                  <a:schemeClr val="bg1"/>
                </a:solidFill>
                <a:latin typeface="微软雅黑" panose="020B0503020204020204" pitchFamily="34" charset="-122"/>
                <a:ea typeface="微软雅黑" panose="020B0503020204020204" pitchFamily="34" charset="-122"/>
                <a:sym typeface="+mn-ea"/>
              </a:rPr>
              <a:t>典型经验做法    </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500298" y="2285992"/>
            <a:ext cx="3143272" cy="3785652"/>
          </a:xfrm>
          <a:prstGeom prst="rect">
            <a:avLst/>
          </a:prstGeom>
          <a:solidFill>
            <a:schemeClr val="accent2">
              <a:lumMod val="40000"/>
              <a:lumOff val="60000"/>
            </a:schemeClr>
          </a:solidFill>
        </p:spPr>
        <p:txBody>
          <a:bodyPr wrap="square">
            <a:spAutoFit/>
          </a:bodyPr>
          <a:lstStyle/>
          <a:p>
            <a:pPr algn="just">
              <a:lnSpc>
                <a:spcPct val="150000"/>
              </a:lnSpc>
            </a:pPr>
            <a:r>
              <a:rPr lang="en-US" altLang="zh-CN" sz="1600" dirty="0" smtClean="0"/>
              <a:t>1</a:t>
            </a:r>
            <a:r>
              <a:rPr lang="zh-CN" altLang="en-US" sz="1600" dirty="0" smtClean="0"/>
              <a:t>、建立分公司人才储备库，打通优秀人才晋升通道；</a:t>
            </a:r>
            <a:endParaRPr lang="en-US" altLang="zh-CN" sz="1600" dirty="0" smtClean="0"/>
          </a:p>
          <a:p>
            <a:pPr algn="just">
              <a:lnSpc>
                <a:spcPct val="150000"/>
              </a:lnSpc>
            </a:pPr>
            <a:r>
              <a:rPr lang="en-US" altLang="zh-CN" sz="1600" dirty="0" smtClean="0"/>
              <a:t>2</a:t>
            </a:r>
            <a:r>
              <a:rPr lang="zh-CN" altLang="en-US" sz="1600" dirty="0" smtClean="0"/>
              <a:t>、把握政策，为员工办实事（买房、安家、双职工外居住房补贴政策，解决子女入托上学、家属就业等）；</a:t>
            </a:r>
            <a:endParaRPr lang="en-US" altLang="zh-CN" sz="1600" dirty="0" smtClean="0"/>
          </a:p>
          <a:p>
            <a:pPr algn="just">
              <a:lnSpc>
                <a:spcPct val="150000"/>
              </a:lnSpc>
            </a:pPr>
            <a:r>
              <a:rPr lang="en-US" altLang="zh-CN" sz="1600" dirty="0" smtClean="0"/>
              <a:t>3</a:t>
            </a:r>
            <a:r>
              <a:rPr lang="zh-CN" altLang="en-US" sz="1600" dirty="0" smtClean="0"/>
              <a:t>、制定有效的激励机制，除严格落实多劳多得、能者多得外，按工龄对工资进行调档，通过连续工龄来提高员工收入。</a:t>
            </a:r>
            <a:endParaRPr lang="en-US" altLang="zh-CN" sz="1600" dirty="0" smtClean="0"/>
          </a:p>
        </p:txBody>
      </p:sp>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18</a:t>
            </a:fld>
            <a:endParaRPr lang="zh-CN" altLang="en-US" dirty="0"/>
          </a:p>
        </p:txBody>
      </p:sp>
      <p:sp>
        <p:nvSpPr>
          <p:cNvPr id="10" name="六边形 9"/>
          <p:cNvSpPr/>
          <p:nvPr/>
        </p:nvSpPr>
        <p:spPr>
          <a:xfrm rot="16200000">
            <a:off x="101360" y="2917298"/>
            <a:ext cx="1410442" cy="1327474"/>
          </a:xfrm>
          <a:prstGeom prst="hexagon">
            <a:avLst/>
          </a:prstGeom>
          <a:solidFill>
            <a:schemeClr val="tx2">
              <a:lumMod val="60000"/>
              <a:lumOff val="40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85720" y="3143248"/>
            <a:ext cx="1000132" cy="923330"/>
          </a:xfrm>
          <a:prstGeom prst="rect">
            <a:avLst/>
          </a:prstGeom>
          <a:solidFill>
            <a:schemeClr val="tx2">
              <a:lumMod val="60000"/>
              <a:lumOff val="40000"/>
            </a:schemeClr>
          </a:solidFill>
          <a:ln>
            <a:noFill/>
          </a:ln>
        </p:spPr>
        <p:txBody>
          <a:bodyPr wrap="squar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 </a:t>
            </a:r>
            <a:r>
              <a:rPr lang="zh-CN" altLang="en-US" b="1" dirty="0" smtClean="0">
                <a:solidFill>
                  <a:srgbClr val="FFFF00"/>
                </a:solidFill>
                <a:latin typeface="微软雅黑" panose="020B0503020204020204" pitchFamily="34" charset="-122"/>
                <a:ea typeface="微软雅黑" panose="020B0503020204020204" pitchFamily="34" charset="-122"/>
              </a:rPr>
              <a:t>招    人</a:t>
            </a:r>
            <a:endParaRPr lang="en-US" altLang="zh-CN" b="1" dirty="0" smtClean="0">
              <a:solidFill>
                <a:srgbClr val="FFFF00"/>
              </a:solidFill>
              <a:latin typeface="微软雅黑" panose="020B0503020204020204" pitchFamily="34" charset="-122"/>
              <a:ea typeface="微软雅黑" panose="020B0503020204020204" pitchFamily="34" charset="-122"/>
            </a:endParaRPr>
          </a:p>
          <a:p>
            <a:endParaRPr lang="en-US" altLang="zh-CN" b="1" dirty="0" smtClean="0">
              <a:solidFill>
                <a:schemeClr val="bg1"/>
              </a:solidFill>
              <a:latin typeface="微软雅黑" panose="020B0503020204020204" pitchFamily="34" charset="-122"/>
              <a:ea typeface="微软雅黑" panose="020B0503020204020204" pitchFamily="34" charset="-122"/>
            </a:endParaRPr>
          </a:p>
          <a:p>
            <a:r>
              <a:rPr lang="zh-CN" altLang="en-US"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留    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3" name="椭圆 10"/>
          <p:cNvSpPr>
            <a:spLocks noChangeAspect="1" noChangeArrowheads="1"/>
          </p:cNvSpPr>
          <p:nvPr/>
        </p:nvSpPr>
        <p:spPr bwMode="auto">
          <a:xfrm>
            <a:off x="3286116" y="733606"/>
            <a:ext cx="1357322" cy="1409510"/>
          </a:xfrm>
          <a:prstGeom prst="ellipse">
            <a:avLst/>
          </a:prstGeom>
          <a:solidFill>
            <a:srgbClr val="FFC000">
              <a:alpha val="68999"/>
            </a:srgbClr>
          </a:solidFill>
          <a:ln w="25400" cap="flat" cmpd="sng">
            <a:noFill/>
            <a:bevel/>
            <a:headEnd/>
            <a:tailEnd/>
          </a:ln>
        </p:spPr>
        <p:txBody>
          <a:bodyPr anchor="ctr"/>
          <a:lstStyle/>
          <a:p>
            <a:pPr algn="ctr"/>
            <a:endParaRPr lang="zh-CN" altLang="zh-CN">
              <a:solidFill>
                <a:srgbClr val="CFE8CC"/>
              </a:solidFill>
              <a:latin typeface="宋体" pitchFamily="2" charset="-122"/>
              <a:sym typeface="宋体" pitchFamily="2" charset="-122"/>
            </a:endParaRPr>
          </a:p>
        </p:txBody>
      </p:sp>
      <p:sp>
        <p:nvSpPr>
          <p:cNvPr id="44" name="TextBox 17"/>
          <p:cNvSpPr>
            <a:spLocks noChangeArrowheads="1"/>
          </p:cNvSpPr>
          <p:nvPr/>
        </p:nvSpPr>
        <p:spPr bwMode="auto">
          <a:xfrm>
            <a:off x="3071802" y="1000108"/>
            <a:ext cx="1785950" cy="812530"/>
          </a:xfrm>
          <a:prstGeom prst="rect">
            <a:avLst/>
          </a:prstGeom>
          <a:noFill/>
          <a:ln w="9525">
            <a:noFill/>
            <a:miter lim="800000"/>
            <a:headEnd/>
            <a:tailEnd/>
          </a:ln>
        </p:spPr>
        <p:txBody>
          <a:bodyPr wrap="square">
            <a:spAutoFit/>
          </a:bodyPr>
          <a:lstStyle/>
          <a:p>
            <a:pPr algn="ctr">
              <a:lnSpc>
                <a:spcPct val="130000"/>
              </a:lnSpc>
            </a:pPr>
            <a:r>
              <a:rPr lang="zh-CN" altLang="en-US" b="1" dirty="0" smtClean="0">
                <a:solidFill>
                  <a:schemeClr val="bg1"/>
                </a:solidFill>
                <a:latin typeface="微软雅黑" pitchFamily="34" charset="-122"/>
                <a:ea typeface="微软雅黑" pitchFamily="34" charset="-122"/>
                <a:sym typeface="微软雅黑" pitchFamily="34" charset="-122"/>
              </a:rPr>
              <a:t>宁波              分公司</a:t>
            </a:r>
            <a:endParaRPr lang="zh-CN" altLang="en-US" b="1" dirty="0">
              <a:solidFill>
                <a:schemeClr val="bg1"/>
              </a:solidFill>
              <a:latin typeface="微软雅黑" pitchFamily="34" charset="-122"/>
              <a:ea typeface="微软雅黑" pitchFamily="34" charset="-122"/>
              <a:sym typeface="微软雅黑" pitchFamily="34" charset="-122"/>
            </a:endParaRPr>
          </a:p>
        </p:txBody>
      </p:sp>
      <p:pic>
        <p:nvPicPr>
          <p:cNvPr id="2" name="Picture 1" descr="C:\Documents and Settings\Administrator\桌面\QQ截图20200105002738.jpg"/>
          <p:cNvPicPr>
            <a:picLocks noChangeAspect="1" noChangeArrowheads="1"/>
          </p:cNvPicPr>
          <p:nvPr/>
        </p:nvPicPr>
        <p:blipFill>
          <a:blip r:embed="rId6"/>
          <a:srcRect/>
          <a:stretch>
            <a:fillRect/>
          </a:stretch>
        </p:blipFill>
        <p:spPr bwMode="auto">
          <a:xfrm>
            <a:off x="1" y="785794"/>
            <a:ext cx="1857355" cy="1724785"/>
          </a:xfrm>
          <a:prstGeom prst="rect">
            <a:avLst/>
          </a:prstGeom>
          <a:noFill/>
        </p:spPr>
      </p:pic>
      <p:pic>
        <p:nvPicPr>
          <p:cNvPr id="272385" name="Picture 1" descr="D:\user\Desktop\t013626fc193d31bd10.jpg"/>
          <p:cNvPicPr>
            <a:picLocks noChangeAspect="1" noChangeArrowheads="1"/>
          </p:cNvPicPr>
          <p:nvPr/>
        </p:nvPicPr>
        <p:blipFill>
          <a:blip r:embed="rId7"/>
          <a:srcRect/>
          <a:stretch>
            <a:fillRect/>
          </a:stretch>
        </p:blipFill>
        <p:spPr bwMode="auto">
          <a:xfrm>
            <a:off x="0" y="4500570"/>
            <a:ext cx="1785918" cy="1928826"/>
          </a:xfrm>
          <a:prstGeom prst="rect">
            <a:avLst/>
          </a:prstGeom>
          <a:noFill/>
        </p:spPr>
      </p:pic>
      <p:pic>
        <p:nvPicPr>
          <p:cNvPr id="250882" name="Picture 2" descr="C:\Documents and Settings\Administrator\桌面\微信图片_20210809180121_副本.jpg"/>
          <p:cNvPicPr>
            <a:picLocks noChangeAspect="1" noChangeArrowheads="1"/>
          </p:cNvPicPr>
          <p:nvPr/>
        </p:nvPicPr>
        <p:blipFill>
          <a:blip r:embed="rId8"/>
          <a:srcRect/>
          <a:stretch>
            <a:fillRect/>
          </a:stretch>
        </p:blipFill>
        <p:spPr bwMode="auto">
          <a:xfrm>
            <a:off x="6072198" y="714356"/>
            <a:ext cx="2895818" cy="5572164"/>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643306" y="4071942"/>
            <a:ext cx="5357850" cy="1569660"/>
          </a:xfrm>
          <a:prstGeom prst="rect">
            <a:avLst/>
          </a:prstGeom>
          <a:solidFill>
            <a:schemeClr val="accent2">
              <a:lumMod val="40000"/>
              <a:lumOff val="60000"/>
            </a:schemeClr>
          </a:solidFill>
        </p:spPr>
        <p:txBody>
          <a:bodyPr wrap="square">
            <a:spAutoFit/>
          </a:bodyPr>
          <a:lstStyle/>
          <a:p>
            <a:pPr algn="just">
              <a:lnSpc>
                <a:spcPct val="150000"/>
              </a:lnSpc>
            </a:pPr>
            <a:r>
              <a:rPr lang="zh-CN" altLang="en-US" sz="1600" dirty="0" smtClean="0"/>
              <a:t>分公司效仿公司总部定期召开年中、年度人事总结会，重点对全年招人、留人、入辞职情况用数据进行深入分析，以专业、班组为单位进行考核排名，将留人压力传递到班组，值得各分公司学习。</a:t>
            </a:r>
            <a:endParaRPr lang="en-US" altLang="zh-CN" sz="1600" dirty="0" smtClean="0"/>
          </a:p>
        </p:txBody>
      </p:sp>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19</a:t>
            </a:fld>
            <a:endParaRPr lang="zh-CN" altLang="en-US" dirty="0"/>
          </a:p>
        </p:txBody>
      </p:sp>
      <p:sp>
        <p:nvSpPr>
          <p:cNvPr id="10" name="六边形 9"/>
          <p:cNvSpPr/>
          <p:nvPr/>
        </p:nvSpPr>
        <p:spPr>
          <a:xfrm rot="16200000">
            <a:off x="101360" y="2917298"/>
            <a:ext cx="1410442" cy="1327474"/>
          </a:xfrm>
          <a:prstGeom prst="hexagon">
            <a:avLst/>
          </a:prstGeom>
          <a:solidFill>
            <a:schemeClr val="tx2">
              <a:lumMod val="60000"/>
              <a:lumOff val="40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85720" y="3143248"/>
            <a:ext cx="1000132" cy="923330"/>
          </a:xfrm>
          <a:prstGeom prst="rect">
            <a:avLst/>
          </a:prstGeom>
          <a:solidFill>
            <a:schemeClr val="tx2">
              <a:lumMod val="60000"/>
              <a:lumOff val="40000"/>
            </a:schemeClr>
          </a:solidFill>
          <a:ln>
            <a:noFill/>
          </a:ln>
        </p:spPr>
        <p:txBody>
          <a:bodyPr wrap="squar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 </a:t>
            </a:r>
            <a:r>
              <a:rPr lang="zh-CN" altLang="en-US" b="1" dirty="0" smtClean="0">
                <a:solidFill>
                  <a:srgbClr val="FFFF00"/>
                </a:solidFill>
                <a:latin typeface="微软雅黑" panose="020B0503020204020204" pitchFamily="34" charset="-122"/>
                <a:ea typeface="微软雅黑" panose="020B0503020204020204" pitchFamily="34" charset="-122"/>
              </a:rPr>
              <a:t>招    人</a:t>
            </a:r>
            <a:endParaRPr lang="en-US" altLang="zh-CN" b="1" dirty="0" smtClean="0">
              <a:solidFill>
                <a:srgbClr val="FFFF00"/>
              </a:solidFill>
              <a:latin typeface="微软雅黑" panose="020B0503020204020204" pitchFamily="34" charset="-122"/>
              <a:ea typeface="微软雅黑" panose="020B0503020204020204" pitchFamily="34" charset="-122"/>
            </a:endParaRPr>
          </a:p>
          <a:p>
            <a:endParaRPr lang="en-US" altLang="zh-CN" b="1" dirty="0" smtClean="0">
              <a:solidFill>
                <a:schemeClr val="bg1"/>
              </a:solidFill>
              <a:latin typeface="微软雅黑" panose="020B0503020204020204" pitchFamily="34" charset="-122"/>
              <a:ea typeface="微软雅黑" panose="020B0503020204020204" pitchFamily="34" charset="-122"/>
            </a:endParaRPr>
          </a:p>
          <a:p>
            <a:r>
              <a:rPr lang="zh-CN" altLang="en-US"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留    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6" name="椭圆 10"/>
          <p:cNvSpPr>
            <a:spLocks noChangeAspect="1" noChangeArrowheads="1"/>
          </p:cNvSpPr>
          <p:nvPr/>
        </p:nvSpPr>
        <p:spPr bwMode="auto">
          <a:xfrm>
            <a:off x="2285984" y="1447986"/>
            <a:ext cx="1357322" cy="1409510"/>
          </a:xfrm>
          <a:prstGeom prst="ellipse">
            <a:avLst/>
          </a:prstGeom>
          <a:solidFill>
            <a:schemeClr val="tx2">
              <a:lumMod val="40000"/>
              <a:lumOff val="60000"/>
              <a:alpha val="68999"/>
            </a:schemeClr>
          </a:solidFill>
          <a:ln w="25400" cap="flat" cmpd="sng">
            <a:noFill/>
            <a:bevel/>
            <a:headEnd/>
            <a:tailEnd/>
          </a:ln>
        </p:spPr>
        <p:txBody>
          <a:bodyPr anchor="ctr"/>
          <a:lstStyle/>
          <a:p>
            <a:pPr algn="ctr"/>
            <a:endParaRPr lang="zh-CN" altLang="zh-CN">
              <a:solidFill>
                <a:srgbClr val="CFE8CC"/>
              </a:solidFill>
              <a:latin typeface="宋体" pitchFamily="2" charset="-122"/>
              <a:sym typeface="宋体" pitchFamily="2" charset="-122"/>
            </a:endParaRPr>
          </a:p>
        </p:txBody>
      </p:sp>
      <p:sp>
        <p:nvSpPr>
          <p:cNvPr id="27" name="TextBox 17"/>
          <p:cNvSpPr>
            <a:spLocks noChangeArrowheads="1"/>
          </p:cNvSpPr>
          <p:nvPr/>
        </p:nvSpPr>
        <p:spPr bwMode="auto">
          <a:xfrm>
            <a:off x="2071670" y="1722849"/>
            <a:ext cx="1785950" cy="812530"/>
          </a:xfrm>
          <a:prstGeom prst="rect">
            <a:avLst/>
          </a:prstGeom>
          <a:noFill/>
          <a:ln w="9525">
            <a:noFill/>
            <a:miter lim="800000"/>
            <a:headEnd/>
            <a:tailEnd/>
          </a:ln>
        </p:spPr>
        <p:txBody>
          <a:bodyPr wrap="square">
            <a:spAutoFit/>
          </a:bodyPr>
          <a:lstStyle/>
          <a:p>
            <a:pPr algn="ctr">
              <a:lnSpc>
                <a:spcPct val="130000"/>
              </a:lnSpc>
            </a:pPr>
            <a:r>
              <a:rPr lang="zh-CN" altLang="en-US" b="1" dirty="0" smtClean="0">
                <a:solidFill>
                  <a:schemeClr val="bg1"/>
                </a:solidFill>
                <a:latin typeface="微软雅黑" pitchFamily="34" charset="-122"/>
                <a:ea typeface="微软雅黑" pitchFamily="34" charset="-122"/>
                <a:sym typeface="微软雅黑" pitchFamily="34" charset="-122"/>
              </a:rPr>
              <a:t>云溪               分公司</a:t>
            </a:r>
            <a:endParaRPr lang="zh-CN" altLang="en-US" b="1" dirty="0">
              <a:solidFill>
                <a:schemeClr val="bg1"/>
              </a:solidFill>
              <a:latin typeface="微软雅黑" pitchFamily="34" charset="-122"/>
              <a:ea typeface="微软雅黑" pitchFamily="34" charset="-122"/>
              <a:sym typeface="微软雅黑" pitchFamily="34" charset="-122"/>
            </a:endParaRPr>
          </a:p>
        </p:txBody>
      </p:sp>
      <p:sp>
        <p:nvSpPr>
          <p:cNvPr id="28" name="未知"/>
          <p:cNvSpPr>
            <a:spLocks/>
          </p:cNvSpPr>
          <p:nvPr/>
        </p:nvSpPr>
        <p:spPr bwMode="auto">
          <a:xfrm rot="18725370">
            <a:off x="1116654" y="2477262"/>
            <a:ext cx="1397186" cy="391733"/>
          </a:xfrm>
          <a:custGeom>
            <a:avLst/>
            <a:gdLst>
              <a:gd name="T0" fmla="*/ 0 w 1128458"/>
              <a:gd name="T1" fmla="*/ 0 h 46406"/>
              <a:gd name="T2" fmla="*/ 1128458 w 1128458"/>
              <a:gd name="T3" fmla="*/ 46406 h 46406"/>
            </a:gdLst>
            <a:ahLst/>
            <a:cxnLst>
              <a:cxn ang="0">
                <a:pos x="0" y="23203"/>
              </a:cxn>
              <a:cxn ang="0">
                <a:pos x="1128458" y="23203"/>
              </a:cxn>
            </a:cxnLst>
            <a:rect l="T0" t="T1" r="T2" b="T3"/>
            <a:pathLst>
              <a:path w="1128458" h="46406">
                <a:moveTo>
                  <a:pt x="0" y="23203"/>
                </a:moveTo>
                <a:lnTo>
                  <a:pt x="1128458" y="23203"/>
                </a:lnTo>
              </a:path>
            </a:pathLst>
          </a:custGeom>
          <a:noFill/>
          <a:ln w="9525" cap="flat" cmpd="sng">
            <a:solidFill>
              <a:srgbClr val="0066FF"/>
            </a:solidFill>
            <a:bevel/>
            <a:headEnd/>
            <a:tailEnd/>
          </a:ln>
        </p:spPr>
        <p:txBody>
          <a:bodyPr/>
          <a:lstStyle/>
          <a:p>
            <a:endParaRPr lang="zh-CN" altLang="en-US" b="1" dirty="0"/>
          </a:p>
        </p:txBody>
      </p:sp>
      <p:sp>
        <p:nvSpPr>
          <p:cNvPr id="31" name="TextBox 30"/>
          <p:cNvSpPr txBox="1"/>
          <p:nvPr/>
        </p:nvSpPr>
        <p:spPr bwMode="auto">
          <a:xfrm>
            <a:off x="3643306" y="1357298"/>
            <a:ext cx="5357850" cy="1569660"/>
          </a:xfrm>
          <a:prstGeom prst="rect">
            <a:avLst/>
          </a:prstGeom>
          <a:solidFill>
            <a:schemeClr val="tx2">
              <a:lumMod val="40000"/>
              <a:lumOff val="60000"/>
            </a:schemeClr>
          </a:solidFill>
        </p:spPr>
        <p:txBody>
          <a:bodyPr wrap="square">
            <a:spAutoFit/>
          </a:bodyPr>
          <a:lstStyle/>
          <a:p>
            <a:pPr algn="just">
              <a:lnSpc>
                <a:spcPct val="150000"/>
              </a:lnSpc>
            </a:pPr>
            <a:r>
              <a:rPr lang="zh-CN" altLang="en-US" sz="1600" dirty="0" smtClean="0"/>
              <a:t>分公司在实习学生放假前组织召开新工座谈会，宣传机电公司企业文化，对实习学生在实习过程中遇到的困惑、建议进行答疑解惑，对他们的职业规划提出要求和希望，并为优秀实习生颁奖，做好招人，留人，育人的系统工作。</a:t>
            </a:r>
            <a:endParaRPr lang="zh-CN" altLang="en-US" sz="1600" dirty="0"/>
          </a:p>
        </p:txBody>
      </p:sp>
      <p:sp>
        <p:nvSpPr>
          <p:cNvPr id="36" name="未知"/>
          <p:cNvSpPr>
            <a:spLocks/>
          </p:cNvSpPr>
          <p:nvPr/>
        </p:nvSpPr>
        <p:spPr bwMode="auto">
          <a:xfrm rot="2976397" flipV="1">
            <a:off x="1164210" y="4097431"/>
            <a:ext cx="1314853" cy="663401"/>
          </a:xfrm>
          <a:custGeom>
            <a:avLst/>
            <a:gdLst>
              <a:gd name="T0" fmla="*/ 0 w 1128458"/>
              <a:gd name="T1" fmla="*/ 0 h 46406"/>
              <a:gd name="T2" fmla="*/ 1128458 w 1128458"/>
              <a:gd name="T3" fmla="*/ 46406 h 46406"/>
            </a:gdLst>
            <a:ahLst/>
            <a:cxnLst>
              <a:cxn ang="0">
                <a:pos x="0" y="23203"/>
              </a:cxn>
              <a:cxn ang="0">
                <a:pos x="1128458" y="23203"/>
              </a:cxn>
            </a:cxnLst>
            <a:rect l="T0" t="T1" r="T2" b="T3"/>
            <a:pathLst>
              <a:path w="1128458" h="46406">
                <a:moveTo>
                  <a:pt x="0" y="23203"/>
                </a:moveTo>
                <a:lnTo>
                  <a:pt x="1128458" y="23203"/>
                </a:lnTo>
              </a:path>
            </a:pathLst>
          </a:custGeom>
          <a:noFill/>
          <a:ln w="9525" cap="flat" cmpd="sng">
            <a:solidFill>
              <a:srgbClr val="0066FF"/>
            </a:solidFill>
            <a:bevel/>
            <a:headEnd/>
            <a:tailEnd/>
          </a:ln>
        </p:spPr>
        <p:txBody>
          <a:bodyPr/>
          <a:lstStyle/>
          <a:p>
            <a:endParaRPr lang="zh-CN" altLang="en-US" b="1" dirty="0"/>
          </a:p>
        </p:txBody>
      </p:sp>
      <p:sp>
        <p:nvSpPr>
          <p:cNvPr id="43" name="椭圆 10"/>
          <p:cNvSpPr>
            <a:spLocks noChangeAspect="1" noChangeArrowheads="1"/>
          </p:cNvSpPr>
          <p:nvPr/>
        </p:nvSpPr>
        <p:spPr bwMode="auto">
          <a:xfrm>
            <a:off x="2285984" y="4214818"/>
            <a:ext cx="1357322" cy="1409510"/>
          </a:xfrm>
          <a:prstGeom prst="ellipse">
            <a:avLst/>
          </a:prstGeom>
          <a:solidFill>
            <a:srgbClr val="FF0000">
              <a:alpha val="68999"/>
            </a:srgbClr>
          </a:solidFill>
          <a:ln w="25400" cap="flat" cmpd="sng">
            <a:noFill/>
            <a:bevel/>
            <a:headEnd/>
            <a:tailEnd/>
          </a:ln>
        </p:spPr>
        <p:txBody>
          <a:bodyPr anchor="ctr"/>
          <a:lstStyle/>
          <a:p>
            <a:pPr algn="ctr"/>
            <a:endParaRPr lang="zh-CN" altLang="zh-CN">
              <a:solidFill>
                <a:srgbClr val="CFE8CC"/>
              </a:solidFill>
              <a:latin typeface="宋体" pitchFamily="2" charset="-122"/>
              <a:sym typeface="宋体" pitchFamily="2" charset="-122"/>
            </a:endParaRPr>
          </a:p>
        </p:txBody>
      </p:sp>
      <p:sp>
        <p:nvSpPr>
          <p:cNvPr id="44" name="TextBox 17"/>
          <p:cNvSpPr>
            <a:spLocks noChangeArrowheads="1"/>
          </p:cNvSpPr>
          <p:nvPr/>
        </p:nvSpPr>
        <p:spPr bwMode="auto">
          <a:xfrm>
            <a:off x="2071670" y="4481320"/>
            <a:ext cx="1785950" cy="777457"/>
          </a:xfrm>
          <a:prstGeom prst="rect">
            <a:avLst/>
          </a:prstGeom>
          <a:noFill/>
          <a:ln w="9525">
            <a:noFill/>
            <a:miter lim="800000"/>
            <a:headEnd/>
            <a:tailEnd/>
          </a:ln>
        </p:spPr>
        <p:txBody>
          <a:bodyPr wrap="square">
            <a:spAutoFit/>
          </a:bodyPr>
          <a:lstStyle/>
          <a:p>
            <a:pPr algn="ctr">
              <a:lnSpc>
                <a:spcPct val="130000"/>
              </a:lnSpc>
            </a:pPr>
            <a:r>
              <a:rPr lang="zh-CN" altLang="en-US" b="1" dirty="0" smtClean="0">
                <a:solidFill>
                  <a:schemeClr val="bg1"/>
                </a:solidFill>
                <a:latin typeface="微软雅黑" pitchFamily="34" charset="-122"/>
                <a:ea typeface="微软雅黑" pitchFamily="34" charset="-122"/>
                <a:sym typeface="微软雅黑" pitchFamily="34" charset="-122"/>
              </a:rPr>
              <a:t>鄂尔多斯              分公司</a:t>
            </a:r>
            <a:endParaRPr lang="zh-CN" altLang="en-US" b="1" dirty="0">
              <a:solidFill>
                <a:schemeClr val="bg1"/>
              </a:solidFill>
              <a:latin typeface="微软雅黑" pitchFamily="34" charset="-122"/>
              <a:ea typeface="微软雅黑" pitchFamily="34" charset="-122"/>
              <a:sym typeface="微软雅黑" pitchFamily="34" charset="-122"/>
            </a:endParaRPr>
          </a:p>
        </p:txBody>
      </p:sp>
      <p:pic>
        <p:nvPicPr>
          <p:cNvPr id="2" name="Picture 1" descr="C:\Documents and Settings\Administrator\桌面\QQ截图20200105002738.jpg"/>
          <p:cNvPicPr>
            <a:picLocks noChangeAspect="1" noChangeArrowheads="1"/>
          </p:cNvPicPr>
          <p:nvPr/>
        </p:nvPicPr>
        <p:blipFill>
          <a:blip r:embed="rId6"/>
          <a:srcRect/>
          <a:stretch>
            <a:fillRect/>
          </a:stretch>
        </p:blipFill>
        <p:spPr bwMode="auto">
          <a:xfrm>
            <a:off x="1" y="785794"/>
            <a:ext cx="1857355" cy="1724785"/>
          </a:xfrm>
          <a:prstGeom prst="rect">
            <a:avLst/>
          </a:prstGeom>
          <a:noFill/>
        </p:spPr>
      </p:pic>
      <p:pic>
        <p:nvPicPr>
          <p:cNvPr id="272385" name="Picture 1" descr="D:\user\Desktop\t013626fc193d31bd10.jpg"/>
          <p:cNvPicPr>
            <a:picLocks noChangeAspect="1" noChangeArrowheads="1"/>
          </p:cNvPicPr>
          <p:nvPr/>
        </p:nvPicPr>
        <p:blipFill>
          <a:blip r:embed="rId7"/>
          <a:srcRect/>
          <a:stretch>
            <a:fillRect/>
          </a:stretch>
        </p:blipFill>
        <p:spPr bwMode="auto">
          <a:xfrm>
            <a:off x="0" y="4500570"/>
            <a:ext cx="1785918" cy="1928826"/>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3"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4"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smtClean="0"/>
              <a:pPr lvl="0" eaLnBrk="1" hangingPunct="1"/>
              <a:t>2</a:t>
            </a:fld>
            <a:endParaRPr lang="zh-CN" altLang="en-US" dirty="0"/>
          </a:p>
        </p:txBody>
      </p:sp>
      <p:grpSp>
        <p:nvGrpSpPr>
          <p:cNvPr id="21" name="组合 130"/>
          <p:cNvGrpSpPr>
            <a:grpSpLocks/>
          </p:cNvGrpSpPr>
          <p:nvPr/>
        </p:nvGrpSpPr>
        <p:grpSpPr bwMode="auto">
          <a:xfrm>
            <a:off x="2936871" y="3857628"/>
            <a:ext cx="1135063" cy="1055687"/>
            <a:chOff x="7621305" y="438666"/>
            <a:chExt cx="703969" cy="703969"/>
          </a:xfrm>
        </p:grpSpPr>
        <p:sp>
          <p:nvSpPr>
            <p:cNvPr id="22" name="Freeform 5"/>
            <p:cNvSpPr>
              <a:spLocks noEditPoints="1"/>
            </p:cNvSpPr>
            <p:nvPr/>
          </p:nvSpPr>
          <p:spPr bwMode="auto">
            <a:xfrm>
              <a:off x="7725006" y="513026"/>
              <a:ext cx="469996" cy="469379"/>
            </a:xfrm>
            <a:custGeom>
              <a:avLst/>
              <a:gdLst>
                <a:gd name="T0" fmla="*/ 2147483647 w 214"/>
                <a:gd name="T1" fmla="*/ 2147483647 h 214"/>
                <a:gd name="T2" fmla="*/ 2147483647 w 214"/>
                <a:gd name="T3" fmla="*/ 2147483647 h 214"/>
                <a:gd name="T4" fmla="*/ 2147483647 w 214"/>
                <a:gd name="T5" fmla="*/ 2147483647 h 214"/>
                <a:gd name="T6" fmla="*/ 2147483647 w 214"/>
                <a:gd name="T7" fmla="*/ 2147483647 h 214"/>
                <a:gd name="T8" fmla="*/ 2147483647 w 214"/>
                <a:gd name="T9" fmla="*/ 0 h 214"/>
                <a:gd name="T10" fmla="*/ 0 w 214"/>
                <a:gd name="T11" fmla="*/ 2147483647 h 214"/>
                <a:gd name="T12" fmla="*/ 2147483647 w 214"/>
                <a:gd name="T13" fmla="*/ 2147483647 h 214"/>
                <a:gd name="T14" fmla="*/ 2147483647 w 214"/>
                <a:gd name="T15" fmla="*/ 2147483647 h 214"/>
                <a:gd name="T16" fmla="*/ 2147483647 w 214"/>
                <a:gd name="T17" fmla="*/ 2147483647 h 214"/>
                <a:gd name="T18" fmla="*/ 2147483647 w 214"/>
                <a:gd name="T19" fmla="*/ 2147483647 h 214"/>
                <a:gd name="T20" fmla="*/ 2147483647 w 214"/>
                <a:gd name="T21" fmla="*/ 2147483647 h 214"/>
                <a:gd name="T22" fmla="*/ 2147483647 w 214"/>
                <a:gd name="T23" fmla="*/ 2147483647 h 214"/>
                <a:gd name="T24" fmla="*/ 2147483647 w 214"/>
                <a:gd name="T25" fmla="*/ 2147483647 h 214"/>
                <a:gd name="T26" fmla="*/ 2147483647 w 214"/>
                <a:gd name="T27" fmla="*/ 2147483647 h 214"/>
                <a:gd name="T28" fmla="*/ 2147483647 w 214"/>
                <a:gd name="T29" fmla="*/ 2147483647 h 214"/>
                <a:gd name="T30" fmla="*/ 2147483647 w 214"/>
                <a:gd name="T31" fmla="*/ 2147483647 h 214"/>
                <a:gd name="T32" fmla="*/ 2147483647 w 214"/>
                <a:gd name="T33" fmla="*/ 2147483647 h 214"/>
                <a:gd name="T34" fmla="*/ 2147483647 w 214"/>
                <a:gd name="T35" fmla="*/ 2147483647 h 214"/>
                <a:gd name="T36" fmla="*/ 2147483647 w 214"/>
                <a:gd name="T37" fmla="*/ 2147483647 h 214"/>
                <a:gd name="T38" fmla="*/ 2147483647 w 214"/>
                <a:gd name="T39" fmla="*/ 2147483647 h 214"/>
                <a:gd name="T40" fmla="*/ 2147483647 w 214"/>
                <a:gd name="T41" fmla="*/ 2147483647 h 214"/>
                <a:gd name="T42" fmla="*/ 2147483647 w 214"/>
                <a:gd name="T43" fmla="*/ 2147483647 h 214"/>
                <a:gd name="T44" fmla="*/ 2147483647 w 214"/>
                <a:gd name="T45" fmla="*/ 2147483647 h 214"/>
                <a:gd name="T46" fmla="*/ 2147483647 w 214"/>
                <a:gd name="T47" fmla="*/ 2147483647 h 214"/>
                <a:gd name="T48" fmla="*/ 2147483647 w 214"/>
                <a:gd name="T49" fmla="*/ 2147483647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4"/>
                <a:gd name="T76" fmla="*/ 0 h 214"/>
                <a:gd name="T77" fmla="*/ 214 w 214"/>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4" h="214">
                  <a:moveTo>
                    <a:pt x="185" y="78"/>
                  </a:moveTo>
                  <a:lnTo>
                    <a:pt x="185" y="10"/>
                  </a:lnTo>
                  <a:lnTo>
                    <a:pt x="146" y="10"/>
                  </a:lnTo>
                  <a:lnTo>
                    <a:pt x="146" y="39"/>
                  </a:lnTo>
                  <a:lnTo>
                    <a:pt x="107" y="0"/>
                  </a:lnTo>
                  <a:lnTo>
                    <a:pt x="0" y="107"/>
                  </a:lnTo>
                  <a:lnTo>
                    <a:pt x="19" y="107"/>
                  </a:lnTo>
                  <a:lnTo>
                    <a:pt x="19" y="214"/>
                  </a:lnTo>
                  <a:lnTo>
                    <a:pt x="78" y="214"/>
                  </a:lnTo>
                  <a:lnTo>
                    <a:pt x="78" y="126"/>
                  </a:lnTo>
                  <a:lnTo>
                    <a:pt x="136" y="126"/>
                  </a:lnTo>
                  <a:lnTo>
                    <a:pt x="136" y="214"/>
                  </a:lnTo>
                  <a:lnTo>
                    <a:pt x="195" y="214"/>
                  </a:lnTo>
                  <a:lnTo>
                    <a:pt x="195" y="107"/>
                  </a:lnTo>
                  <a:lnTo>
                    <a:pt x="214" y="107"/>
                  </a:lnTo>
                  <a:lnTo>
                    <a:pt x="185" y="78"/>
                  </a:lnTo>
                  <a:close/>
                  <a:moveTo>
                    <a:pt x="88" y="214"/>
                  </a:moveTo>
                  <a:lnTo>
                    <a:pt x="127" y="214"/>
                  </a:lnTo>
                  <a:lnTo>
                    <a:pt x="127" y="136"/>
                  </a:lnTo>
                  <a:lnTo>
                    <a:pt x="88" y="136"/>
                  </a:lnTo>
                  <a:lnTo>
                    <a:pt x="88" y="214"/>
                  </a:lnTo>
                  <a:close/>
                  <a:moveTo>
                    <a:pt x="88" y="214"/>
                  </a:moveTo>
                  <a:lnTo>
                    <a:pt x="88" y="214"/>
                  </a:lnTo>
                  <a:close/>
                </a:path>
              </a:pathLst>
            </a:custGeom>
            <a:solidFill>
              <a:schemeClr val="bg1"/>
            </a:solidFill>
            <a:ln w="9525">
              <a:noFill/>
              <a:miter lim="800000"/>
              <a:headEnd/>
              <a:tailEnd/>
            </a:ln>
          </p:spPr>
          <p:txBody>
            <a:bodyPr/>
            <a:lstStyle/>
            <a:p>
              <a:endParaRPr lang="zh-CN" altLang="en-US">
                <a:latin typeface="Cambria" pitchFamily="18" charset="0"/>
                <a:ea typeface="黑体" pitchFamily="49" charset="-122"/>
              </a:endParaRPr>
            </a:p>
          </p:txBody>
        </p:sp>
        <p:sp>
          <p:nvSpPr>
            <p:cNvPr id="23" name="椭圆 22"/>
            <p:cNvSpPr/>
            <p:nvPr/>
          </p:nvSpPr>
          <p:spPr>
            <a:xfrm>
              <a:off x="7621305" y="438666"/>
              <a:ext cx="703969" cy="7039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27" name="组合 136"/>
          <p:cNvGrpSpPr>
            <a:grpSpLocks/>
          </p:cNvGrpSpPr>
          <p:nvPr/>
        </p:nvGrpSpPr>
        <p:grpSpPr bwMode="auto">
          <a:xfrm>
            <a:off x="2116129" y="2428868"/>
            <a:ext cx="1169987" cy="1103313"/>
            <a:chOff x="1213022" y="2896597"/>
            <a:chExt cx="703969" cy="703969"/>
          </a:xfrm>
        </p:grpSpPr>
        <p:sp>
          <p:nvSpPr>
            <p:cNvPr id="28" name="椭圆 27"/>
            <p:cNvSpPr/>
            <p:nvPr/>
          </p:nvSpPr>
          <p:spPr>
            <a:xfrm>
              <a:off x="1213022" y="2896597"/>
              <a:ext cx="703969" cy="7039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29" name="图片 138"/>
            <p:cNvPicPr>
              <a:picLocks noChangeAspect="1"/>
            </p:cNvPicPr>
            <p:nvPr/>
          </p:nvPicPr>
          <p:blipFill>
            <a:blip r:embed="rId5"/>
            <a:srcRect/>
            <a:stretch>
              <a:fillRect/>
            </a:stretch>
          </p:blipFill>
          <p:spPr bwMode="auto">
            <a:xfrm>
              <a:off x="1363872" y="3004885"/>
              <a:ext cx="452552" cy="445338"/>
            </a:xfrm>
            <a:prstGeom prst="rect">
              <a:avLst/>
            </a:prstGeom>
            <a:noFill/>
            <a:ln w="9525">
              <a:noFill/>
              <a:miter lim="800000"/>
              <a:headEnd/>
              <a:tailEnd/>
            </a:ln>
          </p:spPr>
        </p:pic>
      </p:grpSp>
      <p:sp>
        <p:nvSpPr>
          <p:cNvPr id="31" name="Freeform 8"/>
          <p:cNvSpPr>
            <a:spLocks noEditPoints="1"/>
          </p:cNvSpPr>
          <p:nvPr/>
        </p:nvSpPr>
        <p:spPr bwMode="auto">
          <a:xfrm>
            <a:off x="3808413" y="5356244"/>
            <a:ext cx="835025" cy="787400"/>
          </a:xfrm>
          <a:custGeom>
            <a:avLst/>
            <a:gdLst>
              <a:gd name="T0" fmla="*/ 2147483647 w 648"/>
              <a:gd name="T1" fmla="*/ 2147483647 h 639"/>
              <a:gd name="T2" fmla="*/ 2147483647 w 648"/>
              <a:gd name="T3" fmla="*/ 2147483647 h 639"/>
              <a:gd name="T4" fmla="*/ 2147483647 w 648"/>
              <a:gd name="T5" fmla="*/ 2147483647 h 639"/>
              <a:gd name="T6" fmla="*/ 2147483647 w 648"/>
              <a:gd name="T7" fmla="*/ 2147483647 h 639"/>
              <a:gd name="T8" fmla="*/ 2147483647 w 648"/>
              <a:gd name="T9" fmla="*/ 2147483647 h 639"/>
              <a:gd name="T10" fmla="*/ 2147483647 w 648"/>
              <a:gd name="T11" fmla="*/ 2147483647 h 639"/>
              <a:gd name="T12" fmla="*/ 2147483647 w 648"/>
              <a:gd name="T13" fmla="*/ 2147483647 h 639"/>
              <a:gd name="T14" fmla="*/ 2147483647 w 648"/>
              <a:gd name="T15" fmla="*/ 2147483647 h 639"/>
              <a:gd name="T16" fmla="*/ 2147483647 w 648"/>
              <a:gd name="T17" fmla="*/ 2147483647 h 639"/>
              <a:gd name="T18" fmla="*/ 2147483647 w 648"/>
              <a:gd name="T19" fmla="*/ 2147483647 h 639"/>
              <a:gd name="T20" fmla="*/ 2147483647 w 648"/>
              <a:gd name="T21" fmla="*/ 2147483647 h 639"/>
              <a:gd name="T22" fmla="*/ 2147483647 w 648"/>
              <a:gd name="T23" fmla="*/ 2147483647 h 639"/>
              <a:gd name="T24" fmla="*/ 2147483647 w 648"/>
              <a:gd name="T25" fmla="*/ 2147483647 h 639"/>
              <a:gd name="T26" fmla="*/ 2147483647 w 648"/>
              <a:gd name="T27" fmla="*/ 2147483647 h 639"/>
              <a:gd name="T28" fmla="*/ 2147483647 w 648"/>
              <a:gd name="T29" fmla="*/ 0 h 639"/>
              <a:gd name="T30" fmla="*/ 2147483647 w 648"/>
              <a:gd name="T31" fmla="*/ 2147483647 h 639"/>
              <a:gd name="T32" fmla="*/ 2147483647 w 648"/>
              <a:gd name="T33" fmla="*/ 2147483647 h 639"/>
              <a:gd name="T34" fmla="*/ 2147483647 w 648"/>
              <a:gd name="T35" fmla="*/ 2147483647 h 639"/>
              <a:gd name="T36" fmla="*/ 2147483647 w 648"/>
              <a:gd name="T37" fmla="*/ 2147483647 h 639"/>
              <a:gd name="T38" fmla="*/ 2147483647 w 648"/>
              <a:gd name="T39" fmla="*/ 2147483647 h 639"/>
              <a:gd name="T40" fmla="*/ 2147483647 w 648"/>
              <a:gd name="T41" fmla="*/ 2147483647 h 639"/>
              <a:gd name="T42" fmla="*/ 2147483647 w 648"/>
              <a:gd name="T43" fmla="*/ 2147483647 h 639"/>
              <a:gd name="T44" fmla="*/ 2147483647 w 648"/>
              <a:gd name="T45" fmla="*/ 2147483647 h 639"/>
              <a:gd name="T46" fmla="*/ 2147483647 w 648"/>
              <a:gd name="T47" fmla="*/ 2147483647 h 639"/>
              <a:gd name="T48" fmla="*/ 2147483647 w 648"/>
              <a:gd name="T49" fmla="*/ 2147483647 h 639"/>
              <a:gd name="T50" fmla="*/ 2147483647 w 648"/>
              <a:gd name="T51" fmla="*/ 2147483647 h 639"/>
              <a:gd name="T52" fmla="*/ 2147483647 w 648"/>
              <a:gd name="T53" fmla="*/ 2147483647 h 639"/>
              <a:gd name="T54" fmla="*/ 2147483647 w 648"/>
              <a:gd name="T55" fmla="*/ 2147483647 h 639"/>
              <a:gd name="T56" fmla="*/ 2147483647 w 648"/>
              <a:gd name="T57" fmla="*/ 2147483647 h 639"/>
              <a:gd name="T58" fmla="*/ 2147483647 w 648"/>
              <a:gd name="T59" fmla="*/ 2147483647 h 639"/>
              <a:gd name="T60" fmla="*/ 2147483647 w 648"/>
              <a:gd name="T61" fmla="*/ 2147483647 h 639"/>
              <a:gd name="T62" fmla="*/ 2147483647 w 648"/>
              <a:gd name="T63" fmla="*/ 2147483647 h 639"/>
              <a:gd name="T64" fmla="*/ 2147483647 w 648"/>
              <a:gd name="T65" fmla="*/ 2147483647 h 639"/>
              <a:gd name="T66" fmla="*/ 2147483647 w 648"/>
              <a:gd name="T67" fmla="*/ 2147483647 h 639"/>
              <a:gd name="T68" fmla="*/ 2147483647 w 648"/>
              <a:gd name="T69" fmla="*/ 2147483647 h 639"/>
              <a:gd name="T70" fmla="*/ 2147483647 w 648"/>
              <a:gd name="T71" fmla="*/ 2147483647 h 639"/>
              <a:gd name="T72" fmla="*/ 2147483647 w 648"/>
              <a:gd name="T73" fmla="*/ 2147483647 h 639"/>
              <a:gd name="T74" fmla="*/ 2147483647 w 648"/>
              <a:gd name="T75" fmla="*/ 2147483647 h 639"/>
              <a:gd name="T76" fmla="*/ 2147483647 w 648"/>
              <a:gd name="T77" fmla="*/ 2147483647 h 639"/>
              <a:gd name="T78" fmla="*/ 2147483647 w 648"/>
              <a:gd name="T79" fmla="*/ 2147483647 h 639"/>
              <a:gd name="T80" fmla="*/ 2147483647 w 648"/>
              <a:gd name="T81" fmla="*/ 2147483647 h 6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8"/>
              <a:gd name="T124" fmla="*/ 0 h 639"/>
              <a:gd name="T125" fmla="*/ 648 w 648"/>
              <a:gd name="T126" fmla="*/ 639 h 6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8" h="639">
                <a:moveTo>
                  <a:pt x="242" y="199"/>
                </a:moveTo>
                <a:lnTo>
                  <a:pt x="170" y="280"/>
                </a:lnTo>
                <a:lnTo>
                  <a:pt x="153" y="266"/>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noFill/>
          <a:ln w="9525">
            <a:solidFill>
              <a:schemeClr val="bg1"/>
            </a:solidFill>
            <a:miter lim="800000"/>
            <a:headEnd/>
            <a:tailEnd/>
          </a:ln>
        </p:spPr>
        <p:txBody>
          <a:bodyPr lIns="74657" tIns="37329" rIns="74657" bIns="37329"/>
          <a:lstStyle/>
          <a:p>
            <a:endParaRPr lang="zh-CN" altLang="en-US">
              <a:latin typeface="Cambria" pitchFamily="18" charset="0"/>
              <a:ea typeface="黑体" pitchFamily="49" charset="-122"/>
            </a:endParaRPr>
          </a:p>
        </p:txBody>
      </p:sp>
      <p:sp>
        <p:nvSpPr>
          <p:cNvPr id="32" name="椭圆 31"/>
          <p:cNvSpPr/>
          <p:nvPr/>
        </p:nvSpPr>
        <p:spPr>
          <a:xfrm>
            <a:off x="3643306" y="5214950"/>
            <a:ext cx="1133475" cy="11017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zh-CN" altLang="en-US" dirty="0"/>
          </a:p>
        </p:txBody>
      </p:sp>
      <p:sp>
        <p:nvSpPr>
          <p:cNvPr id="30" name="矩形 29"/>
          <p:cNvSpPr/>
          <p:nvPr/>
        </p:nvSpPr>
        <p:spPr>
          <a:xfrm flipH="1">
            <a:off x="4214810" y="571480"/>
            <a:ext cx="4929190" cy="592935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flipH="1">
            <a:off x="2786050" y="571480"/>
            <a:ext cx="1500198" cy="5929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4643438" y="1214422"/>
            <a:ext cx="2954655"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上半年主要开展工作</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4612377" y="5286388"/>
            <a:ext cx="2954655"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下半年主要工作安排</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8" name="TextBox 93"/>
          <p:cNvSpPr txBox="1"/>
          <p:nvPr/>
        </p:nvSpPr>
        <p:spPr>
          <a:xfrm>
            <a:off x="1857356" y="2357436"/>
            <a:ext cx="675244" cy="646331"/>
          </a:xfrm>
          <a:prstGeom prst="rect">
            <a:avLst/>
          </a:prstGeom>
          <a:noFill/>
        </p:spPr>
        <p:txBody>
          <a:bodyPr wrap="square" rtlCol="0">
            <a:spAutoFit/>
          </a:bodyPr>
          <a:lstStyle/>
          <a:p>
            <a:r>
              <a:rPr lang="en-US" altLang="zh-CN" sz="3600" dirty="0" smtClean="0">
                <a:solidFill>
                  <a:schemeClr val="bg1"/>
                </a:solidFill>
                <a:latin typeface="DFGothic-EB" panose="02010609010101010101" pitchFamily="1" charset="-128"/>
                <a:ea typeface="DFGothic-EB" panose="02010609010101010101" pitchFamily="1" charset="-128"/>
              </a:rPr>
              <a:t>1</a:t>
            </a:r>
            <a:endParaRPr lang="zh-CN" altLang="en-US" sz="3600" dirty="0">
              <a:solidFill>
                <a:schemeClr val="bg1"/>
              </a:solidFill>
              <a:latin typeface="DFGothic-EB" panose="02010609010101010101" pitchFamily="1" charset="-128"/>
              <a:ea typeface="DFGothic-EB" panose="02010609010101010101" pitchFamily="1" charset="-128"/>
            </a:endParaRPr>
          </a:p>
        </p:txBody>
      </p:sp>
      <p:grpSp>
        <p:nvGrpSpPr>
          <p:cNvPr id="55" name="组合 54"/>
          <p:cNvGrpSpPr/>
          <p:nvPr/>
        </p:nvGrpSpPr>
        <p:grpSpPr>
          <a:xfrm>
            <a:off x="71438" y="2000240"/>
            <a:ext cx="2643174" cy="2643206"/>
            <a:chOff x="304800" y="673100"/>
            <a:chExt cx="4000500" cy="4000500"/>
          </a:xfrm>
          <a:effectLst>
            <a:outerShdw blurRad="444500" dist="254000" dir="684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58" name="矩形 57"/>
          <p:cNvSpPr/>
          <p:nvPr/>
        </p:nvSpPr>
        <p:spPr>
          <a:xfrm>
            <a:off x="1071538" y="2500306"/>
            <a:ext cx="677108" cy="2286016"/>
          </a:xfrm>
          <a:prstGeom prst="rect">
            <a:avLst/>
          </a:prstGeom>
        </p:spPr>
        <p:txBody>
          <a:bodyPr vert="eaVert"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rPr>
              <a:t>汇报内容</a:t>
            </a:r>
            <a:endParaRPr kumimoji="0" lang="zh-CN" altLang="en-US" sz="3200" b="1" i="0" u="none" strike="noStrike" kern="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endParaRPr>
          </a:p>
        </p:txBody>
      </p:sp>
      <p:sp>
        <p:nvSpPr>
          <p:cNvPr id="69" name="椭圆 68"/>
          <p:cNvSpPr/>
          <p:nvPr/>
        </p:nvSpPr>
        <p:spPr>
          <a:xfrm>
            <a:off x="1502516" y="487255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0" name="椭圆 69"/>
          <p:cNvSpPr/>
          <p:nvPr/>
        </p:nvSpPr>
        <p:spPr>
          <a:xfrm>
            <a:off x="1291339" y="492919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1" name="椭圆 70"/>
          <p:cNvSpPr/>
          <p:nvPr/>
        </p:nvSpPr>
        <p:spPr>
          <a:xfrm>
            <a:off x="484563" y="4740236"/>
            <a:ext cx="250454" cy="250454"/>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2" name="椭圆 71"/>
          <p:cNvSpPr/>
          <p:nvPr/>
        </p:nvSpPr>
        <p:spPr>
          <a:xfrm>
            <a:off x="785786" y="4714884"/>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3" name="椭圆 72"/>
          <p:cNvSpPr/>
          <p:nvPr/>
        </p:nvSpPr>
        <p:spPr>
          <a:xfrm>
            <a:off x="1020612" y="500139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4" name="椭圆 73"/>
          <p:cNvSpPr/>
          <p:nvPr/>
        </p:nvSpPr>
        <p:spPr>
          <a:xfrm>
            <a:off x="2000232" y="4816352"/>
            <a:ext cx="322151" cy="322151"/>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5" name="椭圆 74"/>
          <p:cNvSpPr/>
          <p:nvPr/>
        </p:nvSpPr>
        <p:spPr>
          <a:xfrm>
            <a:off x="157120" y="487242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6" name="椭圆 75"/>
          <p:cNvSpPr/>
          <p:nvPr/>
        </p:nvSpPr>
        <p:spPr>
          <a:xfrm>
            <a:off x="76893" y="4648933"/>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7" name="椭圆 76"/>
          <p:cNvSpPr/>
          <p:nvPr/>
        </p:nvSpPr>
        <p:spPr>
          <a:xfrm>
            <a:off x="1722602" y="4689151"/>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8" name="椭圆 77"/>
          <p:cNvSpPr/>
          <p:nvPr/>
        </p:nvSpPr>
        <p:spPr>
          <a:xfrm>
            <a:off x="2357422" y="4857760"/>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9" name="Freeform 6"/>
          <p:cNvSpPr/>
          <p:nvPr/>
        </p:nvSpPr>
        <p:spPr bwMode="auto">
          <a:xfrm>
            <a:off x="3000364" y="1000108"/>
            <a:ext cx="1071570" cy="928694"/>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80" name="Freeform 7"/>
          <p:cNvSpPr/>
          <p:nvPr/>
        </p:nvSpPr>
        <p:spPr bwMode="auto">
          <a:xfrm>
            <a:off x="3143240" y="1142984"/>
            <a:ext cx="785818" cy="642942"/>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0"/>
          </a:solidFill>
          <a:ln w="7938"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81" name="TextBox 105"/>
          <p:cNvSpPr txBox="1"/>
          <p:nvPr/>
        </p:nvSpPr>
        <p:spPr>
          <a:xfrm>
            <a:off x="3286116" y="1214422"/>
            <a:ext cx="571504" cy="400110"/>
          </a:xfrm>
          <a:prstGeom prst="rect">
            <a:avLst/>
          </a:prstGeom>
          <a:noFill/>
        </p:spPr>
        <p:txBody>
          <a:bodyPr wrap="square" rtlCol="0">
            <a:spAutoFit/>
          </a:bodyPr>
          <a:lstStyle/>
          <a:p>
            <a:r>
              <a:rPr lang="en-US" altLang="zh-CN" sz="2000" b="1" dirty="0" smtClean="0">
                <a:solidFill>
                  <a:schemeClr val="bg1"/>
                </a:solidFill>
                <a:latin typeface="DFGothic-EB" panose="02010609010101010101" pitchFamily="1" charset="-128"/>
                <a:ea typeface="DFGothic-EB" panose="02010609010101010101" pitchFamily="1" charset="-128"/>
              </a:rPr>
              <a:t>01</a:t>
            </a:r>
            <a:endParaRPr lang="zh-CN" altLang="en-US" sz="2000" b="1" dirty="0">
              <a:solidFill>
                <a:schemeClr val="bg1"/>
              </a:solidFill>
              <a:latin typeface="DFGothic-EB" panose="02010609010101010101" pitchFamily="1" charset="-128"/>
              <a:ea typeface="DFGothic-EB" panose="02010609010101010101" pitchFamily="1" charset="-128"/>
            </a:endParaRPr>
          </a:p>
        </p:txBody>
      </p:sp>
      <p:sp>
        <p:nvSpPr>
          <p:cNvPr id="91" name="TextBox 90"/>
          <p:cNvSpPr txBox="1"/>
          <p:nvPr/>
        </p:nvSpPr>
        <p:spPr>
          <a:xfrm>
            <a:off x="4689179" y="2610145"/>
            <a:ext cx="2954655"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员工入职及辞职情况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 name="Freeform 6"/>
          <p:cNvSpPr/>
          <p:nvPr/>
        </p:nvSpPr>
        <p:spPr bwMode="auto">
          <a:xfrm>
            <a:off x="3000364" y="2357430"/>
            <a:ext cx="1071570" cy="928694"/>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59" name="Freeform 7"/>
          <p:cNvSpPr/>
          <p:nvPr/>
        </p:nvSpPr>
        <p:spPr bwMode="auto">
          <a:xfrm>
            <a:off x="3143240" y="2500306"/>
            <a:ext cx="785818" cy="642942"/>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0"/>
          </a:solidFill>
          <a:ln w="7938"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60" name="TextBox 105"/>
          <p:cNvSpPr txBox="1"/>
          <p:nvPr/>
        </p:nvSpPr>
        <p:spPr>
          <a:xfrm>
            <a:off x="3286116" y="2571744"/>
            <a:ext cx="571504" cy="400110"/>
          </a:xfrm>
          <a:prstGeom prst="rect">
            <a:avLst/>
          </a:prstGeom>
          <a:noFill/>
        </p:spPr>
        <p:txBody>
          <a:bodyPr wrap="square" rtlCol="0">
            <a:spAutoFit/>
          </a:bodyPr>
          <a:lstStyle/>
          <a:p>
            <a:r>
              <a:rPr lang="en-US" altLang="zh-CN" sz="2000" b="1" dirty="0" smtClean="0">
                <a:solidFill>
                  <a:schemeClr val="bg1"/>
                </a:solidFill>
                <a:latin typeface="DFGothic-EB" panose="02010609010101010101" pitchFamily="1" charset="-128"/>
                <a:ea typeface="DFGothic-EB" panose="02010609010101010101" pitchFamily="1" charset="-128"/>
              </a:rPr>
              <a:t>02</a:t>
            </a:r>
            <a:endParaRPr lang="zh-CN" altLang="en-US" sz="2000" b="1" dirty="0">
              <a:solidFill>
                <a:schemeClr val="bg1"/>
              </a:solidFill>
              <a:latin typeface="DFGothic-EB" panose="02010609010101010101" pitchFamily="1" charset="-128"/>
              <a:ea typeface="DFGothic-EB" panose="02010609010101010101" pitchFamily="1" charset="-128"/>
            </a:endParaRPr>
          </a:p>
        </p:txBody>
      </p:sp>
      <p:sp>
        <p:nvSpPr>
          <p:cNvPr id="64" name="Freeform 6"/>
          <p:cNvSpPr/>
          <p:nvPr/>
        </p:nvSpPr>
        <p:spPr bwMode="auto">
          <a:xfrm>
            <a:off x="3000364" y="3786190"/>
            <a:ext cx="1071570" cy="928694"/>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65" name="Freeform 7"/>
          <p:cNvSpPr/>
          <p:nvPr/>
        </p:nvSpPr>
        <p:spPr bwMode="auto">
          <a:xfrm>
            <a:off x="3143240" y="3929066"/>
            <a:ext cx="785818" cy="642942"/>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0"/>
          </a:solidFill>
          <a:ln w="7938"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66" name="TextBox 105"/>
          <p:cNvSpPr txBox="1"/>
          <p:nvPr/>
        </p:nvSpPr>
        <p:spPr>
          <a:xfrm>
            <a:off x="3286116" y="4000504"/>
            <a:ext cx="571504" cy="400110"/>
          </a:xfrm>
          <a:prstGeom prst="rect">
            <a:avLst/>
          </a:prstGeom>
          <a:noFill/>
        </p:spPr>
        <p:txBody>
          <a:bodyPr wrap="square" rtlCol="0">
            <a:spAutoFit/>
          </a:bodyPr>
          <a:lstStyle/>
          <a:p>
            <a:r>
              <a:rPr lang="en-US" altLang="zh-CN" sz="2000" b="1" dirty="0" smtClean="0">
                <a:solidFill>
                  <a:schemeClr val="bg1"/>
                </a:solidFill>
                <a:latin typeface="DFGothic-EB" panose="02010609010101010101" pitchFamily="1" charset="-128"/>
                <a:ea typeface="DFGothic-EB" panose="02010609010101010101" pitchFamily="1" charset="-128"/>
              </a:rPr>
              <a:t>03</a:t>
            </a:r>
            <a:endParaRPr lang="zh-CN" altLang="en-US" sz="2000" b="1" dirty="0">
              <a:solidFill>
                <a:schemeClr val="bg1"/>
              </a:solidFill>
              <a:latin typeface="DFGothic-EB" panose="02010609010101010101" pitchFamily="1" charset="-128"/>
              <a:ea typeface="DFGothic-EB" panose="02010609010101010101" pitchFamily="1" charset="-128"/>
            </a:endParaRPr>
          </a:p>
        </p:txBody>
      </p:sp>
      <p:sp>
        <p:nvSpPr>
          <p:cNvPr id="93" name="Freeform 6"/>
          <p:cNvSpPr/>
          <p:nvPr/>
        </p:nvSpPr>
        <p:spPr bwMode="auto">
          <a:xfrm>
            <a:off x="3000364" y="5143512"/>
            <a:ext cx="1071570" cy="928694"/>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94" name="Freeform 7"/>
          <p:cNvSpPr/>
          <p:nvPr/>
        </p:nvSpPr>
        <p:spPr bwMode="auto">
          <a:xfrm>
            <a:off x="3143240" y="5286388"/>
            <a:ext cx="785818" cy="642942"/>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0"/>
          </a:solidFill>
          <a:ln w="7938"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95" name="TextBox 105"/>
          <p:cNvSpPr txBox="1"/>
          <p:nvPr/>
        </p:nvSpPr>
        <p:spPr>
          <a:xfrm>
            <a:off x="3286116" y="5357826"/>
            <a:ext cx="642942" cy="400110"/>
          </a:xfrm>
          <a:prstGeom prst="rect">
            <a:avLst/>
          </a:prstGeom>
          <a:noFill/>
        </p:spPr>
        <p:txBody>
          <a:bodyPr wrap="square" rtlCol="0">
            <a:spAutoFit/>
          </a:bodyPr>
          <a:lstStyle/>
          <a:p>
            <a:r>
              <a:rPr lang="en-US" altLang="zh-CN" sz="2000" b="1" dirty="0" smtClean="0">
                <a:solidFill>
                  <a:schemeClr val="bg1"/>
                </a:solidFill>
                <a:latin typeface="DFGothic-EB" panose="02010609010101010101" pitchFamily="1" charset="-128"/>
                <a:ea typeface="DFGothic-EB" panose="02010609010101010101" pitchFamily="1" charset="-128"/>
              </a:rPr>
              <a:t>04</a:t>
            </a:r>
            <a:endParaRPr lang="zh-CN" altLang="en-US" sz="2000" b="1" dirty="0">
              <a:solidFill>
                <a:schemeClr val="bg1"/>
              </a:solidFill>
              <a:latin typeface="DFGothic-EB" panose="02010609010101010101" pitchFamily="1" charset="-128"/>
              <a:ea typeface="DFGothic-EB" panose="02010609010101010101" pitchFamily="1" charset="-128"/>
            </a:endParaRPr>
          </a:p>
        </p:txBody>
      </p:sp>
      <p:sp>
        <p:nvSpPr>
          <p:cNvPr id="96" name="TextBox 95"/>
          <p:cNvSpPr txBox="1"/>
          <p:nvPr/>
        </p:nvSpPr>
        <p:spPr>
          <a:xfrm>
            <a:off x="4714876" y="4000504"/>
            <a:ext cx="2031325"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典型经验做法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110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grpId="0" nodeType="withEffect">
                                  <p:stCondLst>
                                    <p:cond delay="160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grpId="0" nodeType="withEffect">
                                  <p:stCondLst>
                                    <p:cond delay="160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1+#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 presetClass="entr" presetSubtype="1" accel="3500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2000" fill="hold"/>
                                        <p:tgtEl>
                                          <p:spTgt spid="55"/>
                                        </p:tgtEl>
                                        <p:attrNameLst>
                                          <p:attrName>ppt_x</p:attrName>
                                        </p:attrNameLst>
                                      </p:cBhvr>
                                      <p:tavLst>
                                        <p:tav tm="0">
                                          <p:val>
                                            <p:strVal val="#ppt_x"/>
                                          </p:val>
                                        </p:tav>
                                        <p:tav tm="100000">
                                          <p:val>
                                            <p:strVal val="#ppt_x"/>
                                          </p:val>
                                        </p:tav>
                                      </p:tavLst>
                                    </p:anim>
                                    <p:anim calcmode="lin" valueType="num">
                                      <p:cBhvr additive="base">
                                        <p:cTn id="34" dur="2000" fill="hold"/>
                                        <p:tgtEl>
                                          <p:spTgt spid="55"/>
                                        </p:tgtEl>
                                        <p:attrNameLst>
                                          <p:attrName>ppt_y</p:attrName>
                                        </p:attrNameLst>
                                      </p:cBhvr>
                                      <p:tavLst>
                                        <p:tav tm="0">
                                          <p:val>
                                            <p:strVal val="0-#ppt_h/2"/>
                                          </p:val>
                                        </p:tav>
                                        <p:tav tm="100000">
                                          <p:val>
                                            <p:strVal val="#ppt_y"/>
                                          </p:val>
                                        </p:tav>
                                      </p:tavLst>
                                    </p:anim>
                                  </p:childTnLst>
                                </p:cTn>
                              </p:par>
                              <p:par>
                                <p:cTn id="35" presetID="56" presetClass="entr" presetSubtype="0" fill="hold" grpId="0" nodeType="withEffect">
                                  <p:stCondLst>
                                    <p:cond delay="1000"/>
                                  </p:stCondLst>
                                  <p:iterate type="lt">
                                    <p:tmPct val="10000"/>
                                  </p:iterate>
                                  <p:childTnLst>
                                    <p:set>
                                      <p:cBhvr>
                                        <p:cTn id="36" dur="1" fill="hold">
                                          <p:stCondLst>
                                            <p:cond delay="0"/>
                                          </p:stCondLst>
                                        </p:cTn>
                                        <p:tgtEl>
                                          <p:spTgt spid="58"/>
                                        </p:tgtEl>
                                        <p:attrNameLst>
                                          <p:attrName>style.visibility</p:attrName>
                                        </p:attrNameLst>
                                      </p:cBhvr>
                                      <p:to>
                                        <p:strVal val="visible"/>
                                      </p:to>
                                    </p:set>
                                    <p:anim by="(-#ppt_w*2)" calcmode="lin" valueType="num">
                                      <p:cBhvr rctx="PPT">
                                        <p:cTn id="37" dur="500" autoRev="1" fill="hold">
                                          <p:stCondLst>
                                            <p:cond delay="0"/>
                                          </p:stCondLst>
                                        </p:cTn>
                                        <p:tgtEl>
                                          <p:spTgt spid="58"/>
                                        </p:tgtEl>
                                        <p:attrNameLst>
                                          <p:attrName>ppt_w</p:attrName>
                                        </p:attrNameLst>
                                      </p:cBhvr>
                                    </p:anim>
                                    <p:anim by="(#ppt_w*0.50)" calcmode="lin" valueType="num">
                                      <p:cBhvr>
                                        <p:cTn id="38" dur="500" decel="50000" autoRev="1" fill="hold">
                                          <p:stCondLst>
                                            <p:cond delay="0"/>
                                          </p:stCondLst>
                                        </p:cTn>
                                        <p:tgtEl>
                                          <p:spTgt spid="58"/>
                                        </p:tgtEl>
                                        <p:attrNameLst>
                                          <p:attrName>ppt_x</p:attrName>
                                        </p:attrNameLst>
                                      </p:cBhvr>
                                    </p:anim>
                                    <p:anim from="(-#ppt_h/2)" to="(#ppt_y)" calcmode="lin" valueType="num">
                                      <p:cBhvr>
                                        <p:cTn id="39" dur="1000" fill="hold">
                                          <p:stCondLst>
                                            <p:cond delay="0"/>
                                          </p:stCondLst>
                                        </p:cTn>
                                        <p:tgtEl>
                                          <p:spTgt spid="58"/>
                                        </p:tgtEl>
                                        <p:attrNameLst>
                                          <p:attrName>ppt_y</p:attrName>
                                        </p:attrNameLst>
                                      </p:cBhvr>
                                    </p:anim>
                                    <p:animRot by="21600000">
                                      <p:cBhvr>
                                        <p:cTn id="40" dur="1000" fill="hold">
                                          <p:stCondLst>
                                            <p:cond delay="0"/>
                                          </p:stCondLst>
                                        </p:cTn>
                                        <p:tgtEl>
                                          <p:spTgt spid="58"/>
                                        </p:tgtEl>
                                        <p:attrNameLst>
                                          <p:attrName>r</p:attrName>
                                        </p:attrNameLst>
                                      </p:cBhvr>
                                    </p:animRot>
                                  </p:childTnLst>
                                </p:cTn>
                              </p:par>
                            </p:childTnLst>
                          </p:cTn>
                        </p:par>
                        <p:par>
                          <p:cTn id="41" fill="hold">
                            <p:stCondLst>
                              <p:cond delay="2300"/>
                            </p:stCondLst>
                            <p:childTnLst>
                              <p:par>
                                <p:cTn id="42" presetID="53" presetClass="entr" presetSubtype="16"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Effect transition="in" filter="fade">
                                      <p:cBhvr>
                                        <p:cTn id="46" dur="500"/>
                                        <p:tgtEl>
                                          <p:spTgt spid="6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p:cTn id="54" dur="500" fill="hold"/>
                                        <p:tgtEl>
                                          <p:spTgt spid="71"/>
                                        </p:tgtEl>
                                        <p:attrNameLst>
                                          <p:attrName>ppt_w</p:attrName>
                                        </p:attrNameLst>
                                      </p:cBhvr>
                                      <p:tavLst>
                                        <p:tav tm="0">
                                          <p:val>
                                            <p:fltVal val="0"/>
                                          </p:val>
                                        </p:tav>
                                        <p:tav tm="100000">
                                          <p:val>
                                            <p:strVal val="#ppt_w"/>
                                          </p:val>
                                        </p:tav>
                                      </p:tavLst>
                                    </p:anim>
                                    <p:anim calcmode="lin" valueType="num">
                                      <p:cBhvr>
                                        <p:cTn id="55" dur="500" fill="hold"/>
                                        <p:tgtEl>
                                          <p:spTgt spid="71"/>
                                        </p:tgtEl>
                                        <p:attrNameLst>
                                          <p:attrName>ppt_h</p:attrName>
                                        </p:attrNameLst>
                                      </p:cBhvr>
                                      <p:tavLst>
                                        <p:tav tm="0">
                                          <p:val>
                                            <p:fltVal val="0"/>
                                          </p:val>
                                        </p:tav>
                                        <p:tav tm="100000">
                                          <p:val>
                                            <p:strVal val="#ppt_h"/>
                                          </p:val>
                                        </p:tav>
                                      </p:tavLst>
                                    </p:anim>
                                    <p:animEffect transition="in" filter="fade">
                                      <p:cBhvr>
                                        <p:cTn id="56" dur="500"/>
                                        <p:tgtEl>
                                          <p:spTgt spid="71"/>
                                        </p:tgtEl>
                                      </p:cBhvr>
                                    </p:animEffect>
                                  </p:childTnLst>
                                </p:cTn>
                              </p:par>
                              <p:par>
                                <p:cTn id="57" presetID="53" presetClass="entr" presetSubtype="16" fill="hold" grpId="0" nodeType="withEffect">
                                  <p:stCondLst>
                                    <p:cond delay="20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73"/>
                                        </p:tgtEl>
                                        <p:attrNameLst>
                                          <p:attrName>style.visibility</p:attrName>
                                        </p:attrNameLst>
                                      </p:cBhvr>
                                      <p:to>
                                        <p:strVal val="visible"/>
                                      </p:to>
                                    </p:set>
                                    <p:anim calcmode="lin" valueType="num">
                                      <p:cBhvr>
                                        <p:cTn id="64" dur="500" fill="hold"/>
                                        <p:tgtEl>
                                          <p:spTgt spid="73"/>
                                        </p:tgtEl>
                                        <p:attrNameLst>
                                          <p:attrName>ppt_w</p:attrName>
                                        </p:attrNameLst>
                                      </p:cBhvr>
                                      <p:tavLst>
                                        <p:tav tm="0">
                                          <p:val>
                                            <p:fltVal val="0"/>
                                          </p:val>
                                        </p:tav>
                                        <p:tav tm="100000">
                                          <p:val>
                                            <p:strVal val="#ppt_w"/>
                                          </p:val>
                                        </p:tav>
                                      </p:tavLst>
                                    </p:anim>
                                    <p:anim calcmode="lin" valueType="num">
                                      <p:cBhvr>
                                        <p:cTn id="65" dur="500" fill="hold"/>
                                        <p:tgtEl>
                                          <p:spTgt spid="73"/>
                                        </p:tgtEl>
                                        <p:attrNameLst>
                                          <p:attrName>ppt_h</p:attrName>
                                        </p:attrNameLst>
                                      </p:cBhvr>
                                      <p:tavLst>
                                        <p:tav tm="0">
                                          <p:val>
                                            <p:fltVal val="0"/>
                                          </p:val>
                                        </p:tav>
                                        <p:tav tm="100000">
                                          <p:val>
                                            <p:strVal val="#ppt_h"/>
                                          </p:val>
                                        </p:tav>
                                      </p:tavLst>
                                    </p:anim>
                                    <p:animEffect transition="in" filter="fade">
                                      <p:cBhvr>
                                        <p:cTn id="66" dur="500"/>
                                        <p:tgtEl>
                                          <p:spTgt spid="7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p:cTn id="69" dur="500" fill="hold"/>
                                        <p:tgtEl>
                                          <p:spTgt spid="74"/>
                                        </p:tgtEl>
                                        <p:attrNameLst>
                                          <p:attrName>ppt_w</p:attrName>
                                        </p:attrNameLst>
                                      </p:cBhvr>
                                      <p:tavLst>
                                        <p:tav tm="0">
                                          <p:val>
                                            <p:fltVal val="0"/>
                                          </p:val>
                                        </p:tav>
                                        <p:tav tm="100000">
                                          <p:val>
                                            <p:strVal val="#ppt_w"/>
                                          </p:val>
                                        </p:tav>
                                      </p:tavLst>
                                    </p:anim>
                                    <p:anim calcmode="lin" valueType="num">
                                      <p:cBhvr>
                                        <p:cTn id="70" dur="500" fill="hold"/>
                                        <p:tgtEl>
                                          <p:spTgt spid="74"/>
                                        </p:tgtEl>
                                        <p:attrNameLst>
                                          <p:attrName>ppt_h</p:attrName>
                                        </p:attrNameLst>
                                      </p:cBhvr>
                                      <p:tavLst>
                                        <p:tav tm="0">
                                          <p:val>
                                            <p:fltVal val="0"/>
                                          </p:val>
                                        </p:tav>
                                        <p:tav tm="100000">
                                          <p:val>
                                            <p:strVal val="#ppt_h"/>
                                          </p:val>
                                        </p:tav>
                                      </p:tavLst>
                                    </p:anim>
                                    <p:animEffect transition="in" filter="fade">
                                      <p:cBhvr>
                                        <p:cTn id="71" dur="500"/>
                                        <p:tgtEl>
                                          <p:spTgt spid="74"/>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75"/>
                                        </p:tgtEl>
                                        <p:attrNameLst>
                                          <p:attrName>style.visibility</p:attrName>
                                        </p:attrNameLst>
                                      </p:cBhvr>
                                      <p:to>
                                        <p:strVal val="visible"/>
                                      </p:to>
                                    </p:set>
                                    <p:anim calcmode="lin" valueType="num">
                                      <p:cBhvr>
                                        <p:cTn id="74" dur="500" fill="hold"/>
                                        <p:tgtEl>
                                          <p:spTgt spid="75"/>
                                        </p:tgtEl>
                                        <p:attrNameLst>
                                          <p:attrName>ppt_w</p:attrName>
                                        </p:attrNameLst>
                                      </p:cBhvr>
                                      <p:tavLst>
                                        <p:tav tm="0">
                                          <p:val>
                                            <p:fltVal val="0"/>
                                          </p:val>
                                        </p:tav>
                                        <p:tav tm="100000">
                                          <p:val>
                                            <p:strVal val="#ppt_w"/>
                                          </p:val>
                                        </p:tav>
                                      </p:tavLst>
                                    </p:anim>
                                    <p:anim calcmode="lin" valueType="num">
                                      <p:cBhvr>
                                        <p:cTn id="75" dur="500" fill="hold"/>
                                        <p:tgtEl>
                                          <p:spTgt spid="75"/>
                                        </p:tgtEl>
                                        <p:attrNameLst>
                                          <p:attrName>ppt_h</p:attrName>
                                        </p:attrNameLst>
                                      </p:cBhvr>
                                      <p:tavLst>
                                        <p:tav tm="0">
                                          <p:val>
                                            <p:fltVal val="0"/>
                                          </p:val>
                                        </p:tav>
                                        <p:tav tm="100000">
                                          <p:val>
                                            <p:strVal val="#ppt_h"/>
                                          </p:val>
                                        </p:tav>
                                      </p:tavLst>
                                    </p:anim>
                                    <p:animEffect transition="in" filter="fade">
                                      <p:cBhvr>
                                        <p:cTn id="76" dur="500"/>
                                        <p:tgtEl>
                                          <p:spTgt spid="7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par>
                                <p:cTn id="82" presetID="53" presetClass="entr" presetSubtype="16" fill="hold" grpId="0" nodeType="withEffect">
                                  <p:stCondLst>
                                    <p:cond delay="400"/>
                                  </p:stCondLst>
                                  <p:childTnLst>
                                    <p:set>
                                      <p:cBhvr>
                                        <p:cTn id="83" dur="1" fill="hold">
                                          <p:stCondLst>
                                            <p:cond delay="0"/>
                                          </p:stCondLst>
                                        </p:cTn>
                                        <p:tgtEl>
                                          <p:spTgt spid="77"/>
                                        </p:tgtEl>
                                        <p:attrNameLst>
                                          <p:attrName>style.visibility</p:attrName>
                                        </p:attrNameLst>
                                      </p:cBhvr>
                                      <p:to>
                                        <p:strVal val="visible"/>
                                      </p:to>
                                    </p:set>
                                    <p:anim calcmode="lin" valueType="num">
                                      <p:cBhvr>
                                        <p:cTn id="84" dur="500" fill="hold"/>
                                        <p:tgtEl>
                                          <p:spTgt spid="77"/>
                                        </p:tgtEl>
                                        <p:attrNameLst>
                                          <p:attrName>ppt_w</p:attrName>
                                        </p:attrNameLst>
                                      </p:cBhvr>
                                      <p:tavLst>
                                        <p:tav tm="0">
                                          <p:val>
                                            <p:fltVal val="0"/>
                                          </p:val>
                                        </p:tav>
                                        <p:tav tm="100000">
                                          <p:val>
                                            <p:strVal val="#ppt_w"/>
                                          </p:val>
                                        </p:tav>
                                      </p:tavLst>
                                    </p:anim>
                                    <p:anim calcmode="lin" valueType="num">
                                      <p:cBhvr>
                                        <p:cTn id="85" dur="500" fill="hold"/>
                                        <p:tgtEl>
                                          <p:spTgt spid="77"/>
                                        </p:tgtEl>
                                        <p:attrNameLst>
                                          <p:attrName>ppt_h</p:attrName>
                                        </p:attrNameLst>
                                      </p:cBhvr>
                                      <p:tavLst>
                                        <p:tav tm="0">
                                          <p:val>
                                            <p:fltVal val="0"/>
                                          </p:val>
                                        </p:tav>
                                        <p:tav tm="100000">
                                          <p:val>
                                            <p:strVal val="#ppt_h"/>
                                          </p:val>
                                        </p:tav>
                                      </p:tavLst>
                                    </p:anim>
                                    <p:animEffect transition="in" filter="fade">
                                      <p:cBhvr>
                                        <p:cTn id="86" dur="500"/>
                                        <p:tgtEl>
                                          <p:spTgt spid="7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par>
                                <p:cTn id="92" presetID="2" presetClass="entr" presetSubtype="2" fill="hold" grpId="0" nodeType="withEffect">
                                  <p:stCondLst>
                                    <p:cond delay="0"/>
                                  </p:stCondLst>
                                  <p:childTnLst>
                                    <p:set>
                                      <p:cBhvr>
                                        <p:cTn id="93" dur="1" fill="hold">
                                          <p:stCondLst>
                                            <p:cond delay="0"/>
                                          </p:stCondLst>
                                        </p:cTn>
                                        <p:tgtEl>
                                          <p:spTgt spid="91"/>
                                        </p:tgtEl>
                                        <p:attrNameLst>
                                          <p:attrName>style.visibility</p:attrName>
                                        </p:attrNameLst>
                                      </p:cBhvr>
                                      <p:to>
                                        <p:strVal val="visible"/>
                                      </p:to>
                                    </p:set>
                                    <p:anim calcmode="lin" valueType="num">
                                      <p:cBhvr additive="base">
                                        <p:cTn id="94" dur="500" fill="hold"/>
                                        <p:tgtEl>
                                          <p:spTgt spid="91"/>
                                        </p:tgtEl>
                                        <p:attrNameLst>
                                          <p:attrName>ppt_x</p:attrName>
                                        </p:attrNameLst>
                                      </p:cBhvr>
                                      <p:tavLst>
                                        <p:tav tm="0">
                                          <p:val>
                                            <p:strVal val="1+#ppt_w/2"/>
                                          </p:val>
                                        </p:tav>
                                        <p:tav tm="100000">
                                          <p:val>
                                            <p:strVal val="#ppt_x"/>
                                          </p:val>
                                        </p:tav>
                                      </p:tavLst>
                                    </p:anim>
                                    <p:anim calcmode="lin" valueType="num">
                                      <p:cBhvr additive="base">
                                        <p:cTn id="95" dur="500" fill="hold"/>
                                        <p:tgtEl>
                                          <p:spTgt spid="91"/>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96"/>
                                        </p:tgtEl>
                                        <p:attrNameLst>
                                          <p:attrName>style.visibility</p:attrName>
                                        </p:attrNameLst>
                                      </p:cBhvr>
                                      <p:to>
                                        <p:strVal val="visible"/>
                                      </p:to>
                                    </p:set>
                                    <p:anim calcmode="lin" valueType="num">
                                      <p:cBhvr additive="base">
                                        <p:cTn id="98" dur="500" fill="hold"/>
                                        <p:tgtEl>
                                          <p:spTgt spid="96"/>
                                        </p:tgtEl>
                                        <p:attrNameLst>
                                          <p:attrName>ppt_x</p:attrName>
                                        </p:attrNameLst>
                                      </p:cBhvr>
                                      <p:tavLst>
                                        <p:tav tm="0">
                                          <p:val>
                                            <p:strVal val="1+#ppt_w/2"/>
                                          </p:val>
                                        </p:tav>
                                        <p:tav tm="100000">
                                          <p:val>
                                            <p:strVal val="#ppt_x"/>
                                          </p:val>
                                        </p:tav>
                                      </p:tavLst>
                                    </p:anim>
                                    <p:anim calcmode="lin" valueType="num">
                                      <p:cBhvr additive="base">
                                        <p:cTn id="99"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0" grpId="0" bldLvl="0" animBg="1"/>
      <p:bldP spid="37" grpId="0" bldLvl="0" animBg="1"/>
      <p:bldP spid="42" grpId="0"/>
      <p:bldP spid="45" grpId="0"/>
      <p:bldP spid="58" grpId="0"/>
      <p:bldP spid="69"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78" grpId="0" bldLvl="0" animBg="1"/>
      <p:bldP spid="91"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643306" y="4357694"/>
            <a:ext cx="5357850" cy="1200329"/>
          </a:xfrm>
          <a:prstGeom prst="rect">
            <a:avLst/>
          </a:prstGeom>
          <a:solidFill>
            <a:schemeClr val="accent6">
              <a:lumMod val="60000"/>
              <a:lumOff val="40000"/>
            </a:schemeClr>
          </a:solidFill>
        </p:spPr>
        <p:txBody>
          <a:bodyPr wrap="square">
            <a:spAutoFit/>
          </a:bodyPr>
          <a:lstStyle/>
          <a:p>
            <a:pPr algn="just">
              <a:lnSpc>
                <a:spcPct val="150000"/>
              </a:lnSpc>
            </a:pPr>
            <a:r>
              <a:rPr lang="zh-CN" altLang="en-US" sz="1600" dirty="0" smtClean="0"/>
              <a:t>为加速人员招聘，在分公司推广全员招聘措施，被推荐人员到分公司试用期满、签订劳动合同后，给予推荐人一次性奖励，以此激励全员参与招聘工作。</a:t>
            </a:r>
          </a:p>
        </p:txBody>
      </p:sp>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20</a:t>
            </a:fld>
            <a:endParaRPr lang="zh-CN" altLang="en-US" dirty="0"/>
          </a:p>
        </p:txBody>
      </p:sp>
      <p:sp>
        <p:nvSpPr>
          <p:cNvPr id="10" name="六边形 9"/>
          <p:cNvSpPr/>
          <p:nvPr/>
        </p:nvSpPr>
        <p:spPr>
          <a:xfrm rot="16200000">
            <a:off x="101360" y="2917298"/>
            <a:ext cx="1410442" cy="1327474"/>
          </a:xfrm>
          <a:prstGeom prst="hexagon">
            <a:avLst/>
          </a:prstGeom>
          <a:solidFill>
            <a:schemeClr val="tx2">
              <a:lumMod val="60000"/>
              <a:lumOff val="40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85720" y="3143248"/>
            <a:ext cx="1000132" cy="923330"/>
          </a:xfrm>
          <a:prstGeom prst="rect">
            <a:avLst/>
          </a:prstGeom>
          <a:solidFill>
            <a:schemeClr val="tx2">
              <a:lumMod val="60000"/>
              <a:lumOff val="40000"/>
            </a:schemeClr>
          </a:solidFill>
          <a:ln>
            <a:noFill/>
          </a:ln>
        </p:spPr>
        <p:txBody>
          <a:bodyPr wrap="squar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 </a:t>
            </a:r>
            <a:r>
              <a:rPr lang="zh-CN" altLang="en-US" b="1" dirty="0" smtClean="0">
                <a:solidFill>
                  <a:srgbClr val="FFFF00"/>
                </a:solidFill>
                <a:latin typeface="微软雅黑" panose="020B0503020204020204" pitchFamily="34" charset="-122"/>
                <a:ea typeface="微软雅黑" panose="020B0503020204020204" pitchFamily="34" charset="-122"/>
              </a:rPr>
              <a:t>招    人</a:t>
            </a:r>
            <a:endParaRPr lang="en-US" altLang="zh-CN" b="1" dirty="0" smtClean="0">
              <a:solidFill>
                <a:srgbClr val="FFFF00"/>
              </a:solidFill>
              <a:latin typeface="微软雅黑" panose="020B0503020204020204" pitchFamily="34" charset="-122"/>
              <a:ea typeface="微软雅黑" panose="020B0503020204020204" pitchFamily="34" charset="-122"/>
            </a:endParaRPr>
          </a:p>
          <a:p>
            <a:endParaRPr lang="en-US" altLang="zh-CN" b="1" dirty="0" smtClean="0">
              <a:solidFill>
                <a:schemeClr val="bg1"/>
              </a:solidFill>
              <a:latin typeface="微软雅黑" panose="020B0503020204020204" pitchFamily="34" charset="-122"/>
              <a:ea typeface="微软雅黑" panose="020B0503020204020204" pitchFamily="34" charset="-122"/>
            </a:endParaRPr>
          </a:p>
          <a:p>
            <a:r>
              <a:rPr lang="zh-CN" altLang="en-US"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留    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6" name="椭圆 10"/>
          <p:cNvSpPr>
            <a:spLocks noChangeAspect="1" noChangeArrowheads="1"/>
          </p:cNvSpPr>
          <p:nvPr/>
        </p:nvSpPr>
        <p:spPr bwMode="auto">
          <a:xfrm>
            <a:off x="2285984" y="1519424"/>
            <a:ext cx="1357322" cy="1409510"/>
          </a:xfrm>
          <a:prstGeom prst="ellipse">
            <a:avLst/>
          </a:prstGeom>
          <a:solidFill>
            <a:srgbClr val="92D050">
              <a:alpha val="68999"/>
            </a:srgbClr>
          </a:solidFill>
          <a:ln w="25400" cap="flat" cmpd="sng">
            <a:noFill/>
            <a:bevel/>
            <a:headEnd/>
            <a:tailEnd/>
          </a:ln>
        </p:spPr>
        <p:txBody>
          <a:bodyPr anchor="ctr"/>
          <a:lstStyle/>
          <a:p>
            <a:pPr algn="ctr"/>
            <a:endParaRPr lang="zh-CN" altLang="zh-CN">
              <a:solidFill>
                <a:srgbClr val="CFE8CC"/>
              </a:solidFill>
              <a:latin typeface="宋体" pitchFamily="2" charset="-122"/>
              <a:sym typeface="宋体" pitchFamily="2" charset="-122"/>
            </a:endParaRPr>
          </a:p>
        </p:txBody>
      </p:sp>
      <p:sp>
        <p:nvSpPr>
          <p:cNvPr id="27" name="TextBox 17"/>
          <p:cNvSpPr>
            <a:spLocks noChangeArrowheads="1"/>
          </p:cNvSpPr>
          <p:nvPr/>
        </p:nvSpPr>
        <p:spPr bwMode="auto">
          <a:xfrm>
            <a:off x="2071670" y="1752988"/>
            <a:ext cx="1785950" cy="777457"/>
          </a:xfrm>
          <a:prstGeom prst="rect">
            <a:avLst/>
          </a:prstGeom>
          <a:noFill/>
          <a:ln w="9525">
            <a:noFill/>
            <a:miter lim="800000"/>
            <a:headEnd/>
            <a:tailEnd/>
          </a:ln>
        </p:spPr>
        <p:txBody>
          <a:bodyPr wrap="square">
            <a:spAutoFit/>
          </a:bodyPr>
          <a:lstStyle/>
          <a:p>
            <a:pPr algn="ctr">
              <a:lnSpc>
                <a:spcPct val="130000"/>
              </a:lnSpc>
            </a:pPr>
            <a:r>
              <a:rPr lang="zh-CN" altLang="en-US" b="1" dirty="0" smtClean="0">
                <a:solidFill>
                  <a:schemeClr val="bg1"/>
                </a:solidFill>
                <a:latin typeface="微软雅黑" pitchFamily="34" charset="-122"/>
                <a:ea typeface="微软雅黑" pitchFamily="34" charset="-122"/>
                <a:sym typeface="微软雅黑" pitchFamily="34" charset="-122"/>
              </a:rPr>
              <a:t>福建               分公司</a:t>
            </a:r>
            <a:endParaRPr lang="zh-CN" altLang="en-US" b="1" dirty="0">
              <a:solidFill>
                <a:schemeClr val="bg1"/>
              </a:solidFill>
              <a:latin typeface="微软雅黑" pitchFamily="34" charset="-122"/>
              <a:ea typeface="微软雅黑" pitchFamily="34" charset="-122"/>
              <a:sym typeface="微软雅黑" pitchFamily="34" charset="-122"/>
            </a:endParaRPr>
          </a:p>
        </p:txBody>
      </p:sp>
      <p:sp>
        <p:nvSpPr>
          <p:cNvPr id="28" name="未知"/>
          <p:cNvSpPr>
            <a:spLocks/>
          </p:cNvSpPr>
          <p:nvPr/>
        </p:nvSpPr>
        <p:spPr bwMode="auto">
          <a:xfrm rot="18725370">
            <a:off x="1116654" y="2477262"/>
            <a:ext cx="1397186" cy="391733"/>
          </a:xfrm>
          <a:custGeom>
            <a:avLst/>
            <a:gdLst>
              <a:gd name="T0" fmla="*/ 0 w 1128458"/>
              <a:gd name="T1" fmla="*/ 0 h 46406"/>
              <a:gd name="T2" fmla="*/ 1128458 w 1128458"/>
              <a:gd name="T3" fmla="*/ 46406 h 46406"/>
            </a:gdLst>
            <a:ahLst/>
            <a:cxnLst>
              <a:cxn ang="0">
                <a:pos x="0" y="23203"/>
              </a:cxn>
              <a:cxn ang="0">
                <a:pos x="1128458" y="23203"/>
              </a:cxn>
            </a:cxnLst>
            <a:rect l="T0" t="T1" r="T2" b="T3"/>
            <a:pathLst>
              <a:path w="1128458" h="46406">
                <a:moveTo>
                  <a:pt x="0" y="23203"/>
                </a:moveTo>
                <a:lnTo>
                  <a:pt x="1128458" y="23203"/>
                </a:lnTo>
              </a:path>
            </a:pathLst>
          </a:custGeom>
          <a:noFill/>
          <a:ln w="9525" cap="flat" cmpd="sng">
            <a:solidFill>
              <a:srgbClr val="0066FF"/>
            </a:solidFill>
            <a:bevel/>
            <a:headEnd/>
            <a:tailEnd/>
          </a:ln>
        </p:spPr>
        <p:txBody>
          <a:bodyPr/>
          <a:lstStyle/>
          <a:p>
            <a:endParaRPr lang="zh-CN" altLang="en-US" b="1" dirty="0"/>
          </a:p>
        </p:txBody>
      </p:sp>
      <p:sp>
        <p:nvSpPr>
          <p:cNvPr id="31" name="TextBox 30"/>
          <p:cNvSpPr txBox="1"/>
          <p:nvPr/>
        </p:nvSpPr>
        <p:spPr bwMode="auto">
          <a:xfrm>
            <a:off x="3643306" y="1643050"/>
            <a:ext cx="5357850" cy="1200329"/>
          </a:xfrm>
          <a:prstGeom prst="rect">
            <a:avLst/>
          </a:prstGeom>
          <a:solidFill>
            <a:srgbClr val="92D050"/>
          </a:solidFill>
        </p:spPr>
        <p:txBody>
          <a:bodyPr wrap="square">
            <a:spAutoFit/>
          </a:bodyPr>
          <a:lstStyle/>
          <a:p>
            <a:pPr algn="just">
              <a:lnSpc>
                <a:spcPct val="150000"/>
              </a:lnSpc>
            </a:pPr>
            <a:r>
              <a:rPr lang="en-US" altLang="zh-CN" sz="1600" dirty="0" smtClean="0"/>
              <a:t>1</a:t>
            </a:r>
            <a:r>
              <a:rPr lang="zh-CN" altLang="en-US" sz="1600" dirty="0" smtClean="0"/>
              <a:t>、分公司设立招聘专干岗位，积极参与湖南各高校招聘活动，取得较好效果；</a:t>
            </a:r>
            <a:endParaRPr lang="en-US" altLang="zh-CN" sz="1600" dirty="0" smtClean="0"/>
          </a:p>
          <a:p>
            <a:pPr algn="just">
              <a:lnSpc>
                <a:spcPct val="150000"/>
              </a:lnSpc>
            </a:pPr>
            <a:r>
              <a:rPr lang="en-US" altLang="zh-CN" sz="1600" dirty="0" smtClean="0"/>
              <a:t>2</a:t>
            </a:r>
            <a:r>
              <a:rPr lang="zh-CN" altLang="en-US" sz="1600" dirty="0" smtClean="0"/>
              <a:t>、与人力资源服务公司合作招聘事宜，做到一企一策。</a:t>
            </a:r>
            <a:endParaRPr lang="en-US" altLang="zh-CN" sz="1600" dirty="0" smtClean="0"/>
          </a:p>
        </p:txBody>
      </p:sp>
      <p:sp>
        <p:nvSpPr>
          <p:cNvPr id="36" name="未知"/>
          <p:cNvSpPr>
            <a:spLocks/>
          </p:cNvSpPr>
          <p:nvPr/>
        </p:nvSpPr>
        <p:spPr bwMode="auto">
          <a:xfrm rot="2976397" flipV="1">
            <a:off x="1164210" y="4097431"/>
            <a:ext cx="1314853" cy="663401"/>
          </a:xfrm>
          <a:custGeom>
            <a:avLst/>
            <a:gdLst>
              <a:gd name="T0" fmla="*/ 0 w 1128458"/>
              <a:gd name="T1" fmla="*/ 0 h 46406"/>
              <a:gd name="T2" fmla="*/ 1128458 w 1128458"/>
              <a:gd name="T3" fmla="*/ 46406 h 46406"/>
            </a:gdLst>
            <a:ahLst/>
            <a:cxnLst>
              <a:cxn ang="0">
                <a:pos x="0" y="23203"/>
              </a:cxn>
              <a:cxn ang="0">
                <a:pos x="1128458" y="23203"/>
              </a:cxn>
            </a:cxnLst>
            <a:rect l="T0" t="T1" r="T2" b="T3"/>
            <a:pathLst>
              <a:path w="1128458" h="46406">
                <a:moveTo>
                  <a:pt x="0" y="23203"/>
                </a:moveTo>
                <a:lnTo>
                  <a:pt x="1128458" y="23203"/>
                </a:lnTo>
              </a:path>
            </a:pathLst>
          </a:custGeom>
          <a:noFill/>
          <a:ln w="9525" cap="flat" cmpd="sng">
            <a:solidFill>
              <a:srgbClr val="0066FF"/>
            </a:solidFill>
            <a:bevel/>
            <a:headEnd/>
            <a:tailEnd/>
          </a:ln>
        </p:spPr>
        <p:txBody>
          <a:bodyPr/>
          <a:lstStyle/>
          <a:p>
            <a:endParaRPr lang="zh-CN" altLang="en-US" b="1" dirty="0"/>
          </a:p>
        </p:txBody>
      </p:sp>
      <p:sp>
        <p:nvSpPr>
          <p:cNvPr id="43" name="椭圆 10"/>
          <p:cNvSpPr>
            <a:spLocks noChangeAspect="1" noChangeArrowheads="1"/>
          </p:cNvSpPr>
          <p:nvPr/>
        </p:nvSpPr>
        <p:spPr bwMode="auto">
          <a:xfrm>
            <a:off x="2285984" y="4214818"/>
            <a:ext cx="1357322" cy="1409510"/>
          </a:xfrm>
          <a:prstGeom prst="ellipse">
            <a:avLst/>
          </a:prstGeom>
          <a:solidFill>
            <a:schemeClr val="accent6">
              <a:lumMod val="75000"/>
              <a:alpha val="68999"/>
            </a:schemeClr>
          </a:solidFill>
          <a:ln w="25400" cap="flat" cmpd="sng">
            <a:noFill/>
            <a:bevel/>
            <a:headEnd/>
            <a:tailEnd/>
          </a:ln>
        </p:spPr>
        <p:txBody>
          <a:bodyPr anchor="ctr"/>
          <a:lstStyle/>
          <a:p>
            <a:pPr algn="ctr"/>
            <a:endParaRPr lang="zh-CN" altLang="zh-CN">
              <a:solidFill>
                <a:srgbClr val="CFE8CC"/>
              </a:solidFill>
              <a:latin typeface="宋体" pitchFamily="2" charset="-122"/>
              <a:sym typeface="宋体" pitchFamily="2" charset="-122"/>
            </a:endParaRPr>
          </a:p>
        </p:txBody>
      </p:sp>
      <p:sp>
        <p:nvSpPr>
          <p:cNvPr id="44" name="TextBox 17"/>
          <p:cNvSpPr>
            <a:spLocks noChangeArrowheads="1"/>
          </p:cNvSpPr>
          <p:nvPr/>
        </p:nvSpPr>
        <p:spPr bwMode="auto">
          <a:xfrm>
            <a:off x="2071670" y="4481320"/>
            <a:ext cx="1785950" cy="777457"/>
          </a:xfrm>
          <a:prstGeom prst="rect">
            <a:avLst/>
          </a:prstGeom>
          <a:noFill/>
          <a:ln w="9525">
            <a:noFill/>
            <a:miter lim="800000"/>
            <a:headEnd/>
            <a:tailEnd/>
          </a:ln>
        </p:spPr>
        <p:txBody>
          <a:bodyPr wrap="square">
            <a:spAutoFit/>
          </a:bodyPr>
          <a:lstStyle/>
          <a:p>
            <a:pPr algn="ctr">
              <a:lnSpc>
                <a:spcPct val="130000"/>
              </a:lnSpc>
            </a:pPr>
            <a:r>
              <a:rPr lang="zh-CN" altLang="en-US" b="1" dirty="0" smtClean="0">
                <a:solidFill>
                  <a:schemeClr val="bg1"/>
                </a:solidFill>
                <a:latin typeface="微软雅黑" pitchFamily="34" charset="-122"/>
                <a:ea typeface="微软雅黑" pitchFamily="34" charset="-122"/>
                <a:sym typeface="微软雅黑" pitchFamily="34" charset="-122"/>
              </a:rPr>
              <a:t>广元</a:t>
            </a:r>
            <a:r>
              <a:rPr lang="en-US" altLang="zh-CN" b="1" dirty="0" smtClean="0">
                <a:solidFill>
                  <a:schemeClr val="bg1"/>
                </a:solidFill>
                <a:latin typeface="微软雅黑" pitchFamily="34" charset="-122"/>
                <a:ea typeface="微软雅黑" pitchFamily="34" charset="-122"/>
                <a:sym typeface="微软雅黑" pitchFamily="34" charset="-122"/>
              </a:rPr>
              <a:t> </a:t>
            </a:r>
            <a:r>
              <a:rPr lang="zh-CN" altLang="en-US" b="1" dirty="0" smtClean="0">
                <a:solidFill>
                  <a:schemeClr val="bg1"/>
                </a:solidFill>
                <a:latin typeface="微软雅黑" pitchFamily="34" charset="-122"/>
                <a:ea typeface="微软雅黑" pitchFamily="34" charset="-122"/>
                <a:sym typeface="微软雅黑" pitchFamily="34" charset="-122"/>
              </a:rPr>
              <a:t>             分公司</a:t>
            </a:r>
            <a:endParaRPr lang="zh-CN" altLang="en-US" b="1" dirty="0">
              <a:solidFill>
                <a:schemeClr val="bg1"/>
              </a:solidFill>
              <a:latin typeface="微软雅黑" pitchFamily="34" charset="-122"/>
              <a:ea typeface="微软雅黑" pitchFamily="34" charset="-122"/>
              <a:sym typeface="微软雅黑" pitchFamily="34" charset="-122"/>
            </a:endParaRPr>
          </a:p>
        </p:txBody>
      </p:sp>
      <p:pic>
        <p:nvPicPr>
          <p:cNvPr id="2" name="Picture 1" descr="C:\Documents and Settings\Administrator\桌面\QQ截图20200105002738.jpg"/>
          <p:cNvPicPr>
            <a:picLocks noChangeAspect="1" noChangeArrowheads="1"/>
          </p:cNvPicPr>
          <p:nvPr/>
        </p:nvPicPr>
        <p:blipFill>
          <a:blip r:embed="rId6"/>
          <a:srcRect/>
          <a:stretch>
            <a:fillRect/>
          </a:stretch>
        </p:blipFill>
        <p:spPr bwMode="auto">
          <a:xfrm>
            <a:off x="1" y="785794"/>
            <a:ext cx="1857355" cy="1724785"/>
          </a:xfrm>
          <a:prstGeom prst="rect">
            <a:avLst/>
          </a:prstGeom>
          <a:noFill/>
        </p:spPr>
      </p:pic>
      <p:pic>
        <p:nvPicPr>
          <p:cNvPr id="272385" name="Picture 1" descr="D:\user\Desktop\t013626fc193d31bd10.jpg"/>
          <p:cNvPicPr>
            <a:picLocks noChangeAspect="1" noChangeArrowheads="1"/>
          </p:cNvPicPr>
          <p:nvPr/>
        </p:nvPicPr>
        <p:blipFill>
          <a:blip r:embed="rId7"/>
          <a:srcRect/>
          <a:stretch>
            <a:fillRect/>
          </a:stretch>
        </p:blipFill>
        <p:spPr bwMode="auto">
          <a:xfrm>
            <a:off x="0" y="4500570"/>
            <a:ext cx="1785918" cy="1928826"/>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8" name="TextBox 7"/>
          <p:cNvSpPr txBox="1"/>
          <p:nvPr/>
        </p:nvSpPr>
        <p:spPr>
          <a:xfrm>
            <a:off x="3419872" y="3501008"/>
            <a:ext cx="3071834" cy="1200329"/>
          </a:xfrm>
          <a:prstGeom prst="rect">
            <a:avLst/>
          </a:prstGeom>
          <a:noFill/>
        </p:spPr>
        <p:txBody>
          <a:bodyPr wrap="square" rtlCol="0">
            <a:spAutoFit/>
          </a:bodyPr>
          <a:lstStyle/>
          <a:p>
            <a:r>
              <a:rPr lang="zh-CN" altLang="en-US" sz="3600" dirty="0" smtClean="0"/>
              <a:t> </a:t>
            </a:r>
            <a:endParaRPr lang="en-US" altLang="zh-CN" sz="3600" dirty="0" smtClean="0"/>
          </a:p>
          <a:p>
            <a:r>
              <a:rPr lang="en-US" altLang="zh-CN" sz="3600" dirty="0" smtClean="0"/>
              <a:t>            </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21</a:t>
            </a:fld>
            <a:endParaRPr lang="zh-CN" altLang="en-US" dirty="0"/>
          </a:p>
        </p:txBody>
      </p:sp>
      <p:sp>
        <p:nvSpPr>
          <p:cNvPr id="14" name="圆角矩形 13"/>
          <p:cNvSpPr/>
          <p:nvPr/>
        </p:nvSpPr>
        <p:spPr>
          <a:xfrm>
            <a:off x="2339752" y="2235880"/>
            <a:ext cx="6309234" cy="2592288"/>
          </a:xfrm>
          <a:prstGeom prst="roundRect">
            <a:avLst>
              <a:gd name="adj" fmla="val 877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60000"/>
                  <a:lumOff val="40000"/>
                </a:schemeClr>
              </a:solidFill>
            </a:endParaRPr>
          </a:p>
        </p:txBody>
      </p:sp>
      <p:sp>
        <p:nvSpPr>
          <p:cNvPr id="15" name="TextBox 14"/>
          <p:cNvSpPr txBox="1"/>
          <p:nvPr/>
        </p:nvSpPr>
        <p:spPr>
          <a:xfrm>
            <a:off x="607115" y="2235880"/>
            <a:ext cx="1497526" cy="2646878"/>
          </a:xfrm>
          <a:prstGeom prst="rect">
            <a:avLst/>
          </a:prstGeom>
          <a:solidFill>
            <a:schemeClr val="tx2">
              <a:lumMod val="60000"/>
              <a:lumOff val="40000"/>
            </a:schemeClr>
          </a:solidFill>
        </p:spPr>
        <p:txBody>
          <a:bodyPr wrap="none" rtlCol="0">
            <a:spAutoFit/>
          </a:bodyPr>
          <a:lstStyle/>
          <a:p>
            <a:r>
              <a:rPr lang="en-US" altLang="zh-CN" sz="16600" b="1" dirty="0" smtClean="0">
                <a:solidFill>
                  <a:schemeClr val="bg1"/>
                </a:solidFill>
                <a:latin typeface="微软雅黑" panose="020B0503020204020204" pitchFamily="34" charset="-122"/>
                <a:ea typeface="微软雅黑" panose="020B0503020204020204" pitchFamily="34" charset="-122"/>
              </a:rPr>
              <a:t>4</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214678" y="2857496"/>
            <a:ext cx="4286280" cy="1446550"/>
          </a:xfrm>
          <a:prstGeom prst="rect">
            <a:avLst/>
          </a:prstGeom>
          <a:noFill/>
        </p:spPr>
        <p:txBody>
          <a:bodyPr wrap="square">
            <a:spAutoFit/>
          </a:bodyPr>
          <a:lstStyle/>
          <a:p>
            <a:pPr algn="ctr" fontAlgn="auto">
              <a:spcBef>
                <a:spcPts val="0"/>
              </a:spcBef>
              <a:spcAft>
                <a:spcPts val="0"/>
              </a:spcAft>
              <a:defRPr/>
            </a:pPr>
            <a:r>
              <a:rPr lang="en-US" altLang="zh-CN" sz="4400" dirty="0" smtClean="0">
                <a:solidFill>
                  <a:schemeClr val="bg1"/>
                </a:solidFill>
                <a:latin typeface="微软雅黑" panose="020B0503020204020204" pitchFamily="34" charset="-122"/>
                <a:ea typeface="微软雅黑" panose="020B0503020204020204" pitchFamily="34" charset="-122"/>
                <a:sym typeface="+mn-ea"/>
              </a:rPr>
              <a:t> 2021</a:t>
            </a:r>
            <a:r>
              <a:rPr lang="zh-CN" altLang="en-US" sz="4400" dirty="0" smtClean="0">
                <a:solidFill>
                  <a:schemeClr val="bg1"/>
                </a:solidFill>
                <a:latin typeface="微软雅黑" panose="020B0503020204020204" pitchFamily="34" charset="-122"/>
                <a:ea typeface="微软雅黑" panose="020B0503020204020204" pitchFamily="34" charset="-122"/>
                <a:sym typeface="+mn-ea"/>
              </a:rPr>
              <a:t>年下半年          主要工作安排</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5"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6"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8" name="TextBox 7"/>
          <p:cNvSpPr txBox="1"/>
          <p:nvPr/>
        </p:nvSpPr>
        <p:spPr>
          <a:xfrm>
            <a:off x="3419872" y="3501008"/>
            <a:ext cx="3071834" cy="1200329"/>
          </a:xfrm>
          <a:prstGeom prst="rect">
            <a:avLst/>
          </a:prstGeom>
          <a:noFill/>
        </p:spPr>
        <p:txBody>
          <a:bodyPr wrap="square" rtlCol="0">
            <a:spAutoFit/>
          </a:bodyPr>
          <a:lstStyle/>
          <a:p>
            <a:r>
              <a:rPr lang="zh-CN" altLang="en-US" sz="3600" dirty="0" smtClean="0"/>
              <a:t> </a:t>
            </a:r>
            <a:endParaRPr lang="en-US" altLang="zh-CN" sz="3600" dirty="0" smtClean="0"/>
          </a:p>
          <a:p>
            <a:r>
              <a:rPr lang="en-US" altLang="zh-CN" sz="3600" dirty="0" smtClean="0"/>
              <a:t>            </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22</a:t>
            </a:fld>
            <a:endParaRPr lang="zh-CN" altLang="en-US" dirty="0"/>
          </a:p>
        </p:txBody>
      </p:sp>
      <p:sp>
        <p:nvSpPr>
          <p:cNvPr id="9" name="矩形 8"/>
          <p:cNvSpPr/>
          <p:nvPr/>
        </p:nvSpPr>
        <p:spPr>
          <a:xfrm>
            <a:off x="0" y="571480"/>
            <a:ext cx="3143240"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TextBox 9"/>
          <p:cNvSpPr txBox="1"/>
          <p:nvPr/>
        </p:nvSpPr>
        <p:spPr>
          <a:xfrm>
            <a:off x="71406" y="571480"/>
            <a:ext cx="3214710"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下半年主要工作计划</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714612" y="1500174"/>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工作一</a:t>
            </a:r>
          </a:p>
        </p:txBody>
      </p:sp>
      <p:sp>
        <p:nvSpPr>
          <p:cNvPr id="73" name="椭圆 72"/>
          <p:cNvSpPr/>
          <p:nvPr/>
        </p:nvSpPr>
        <p:spPr>
          <a:xfrm>
            <a:off x="1555722" y="1499875"/>
            <a:ext cx="1785949" cy="171481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a:stretch>
          </a:blip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73"/>
          <p:cNvSpPr/>
          <p:nvPr/>
        </p:nvSpPr>
        <p:spPr>
          <a:xfrm>
            <a:off x="2698729" y="1357299"/>
            <a:ext cx="723900" cy="7239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TextBox 74"/>
          <p:cNvSpPr txBox="1"/>
          <p:nvPr/>
        </p:nvSpPr>
        <p:spPr>
          <a:xfrm>
            <a:off x="2705717" y="1457639"/>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工作一</a:t>
            </a:r>
          </a:p>
        </p:txBody>
      </p:sp>
      <p:sp>
        <p:nvSpPr>
          <p:cNvPr id="14" name="椭圆 13"/>
          <p:cNvSpPr/>
          <p:nvPr/>
        </p:nvSpPr>
        <p:spPr>
          <a:xfrm>
            <a:off x="5572132" y="1342499"/>
            <a:ext cx="1872187" cy="1872187"/>
          </a:xfrm>
          <a:prstGeom prst="ellipse">
            <a:avLst/>
          </a:prstGeom>
          <a:blipFill dpi="0" rotWithShape="1">
            <a:blip r:embed="rId8" cstate="print">
              <a:extLst>
                <a:ext uri="{28A0092B-C50C-407E-A947-70E740481C1C}">
                  <a14:useLocalDpi xmlns="" xmlns:a14="http://schemas.microsoft.com/office/drawing/2010/main" val="0"/>
                </a:ext>
              </a:extLst>
            </a:blip>
            <a:srcRect/>
            <a:stretch>
              <a:fillRect/>
            </a:stretch>
          </a:blip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864882" y="1304892"/>
            <a:ext cx="723900" cy="7239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15"/>
          <p:cNvSpPr txBox="1"/>
          <p:nvPr/>
        </p:nvSpPr>
        <p:spPr>
          <a:xfrm>
            <a:off x="6871870" y="1405232"/>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工作二</a:t>
            </a:r>
          </a:p>
        </p:txBody>
      </p:sp>
      <p:sp>
        <p:nvSpPr>
          <p:cNvPr id="20" name="TextBox 19"/>
          <p:cNvSpPr txBox="1"/>
          <p:nvPr/>
        </p:nvSpPr>
        <p:spPr>
          <a:xfrm>
            <a:off x="785786" y="3571876"/>
            <a:ext cx="3286147" cy="1200329"/>
          </a:xfrm>
          <a:prstGeom prst="rect">
            <a:avLst/>
          </a:prstGeom>
          <a:noFill/>
        </p:spPr>
        <p:txBody>
          <a:bodyPr wrap="square" rtlCol="0">
            <a:spAutoFit/>
          </a:bodyPr>
          <a:lstStyle/>
          <a:p>
            <a:pPr algn="just">
              <a:lnSpc>
                <a:spcPct val="150000"/>
              </a:lnSpc>
            </a:pPr>
            <a:r>
              <a:rPr lang="zh-CN" altLang="en-US" sz="1600" dirty="0" smtClean="0">
                <a:solidFill>
                  <a:schemeClr val="tx1">
                    <a:lumMod val="75000"/>
                    <a:lumOff val="25000"/>
                  </a:schemeClr>
                </a:solidFill>
                <a:latin typeface="+mn-lt"/>
                <a:ea typeface="+mn-ea"/>
              </a:rPr>
              <a:t>         </a:t>
            </a:r>
            <a:r>
              <a:rPr lang="zh-CN" altLang="en-US" sz="1600" dirty="0" smtClean="0"/>
              <a:t>多渠道主动开展招聘，抢抓秋冬季校园招聘黄金期，</a:t>
            </a:r>
            <a:r>
              <a:rPr lang="zh-CN" altLang="zh-CN" sz="1600" dirty="0" smtClean="0"/>
              <a:t>早策划、早动手，</a:t>
            </a:r>
            <a:r>
              <a:rPr lang="zh-CN" altLang="en-US" sz="1600" dirty="0" smtClean="0"/>
              <a:t>努力完成年度</a:t>
            </a:r>
            <a:r>
              <a:rPr lang="zh-CN" altLang="zh-CN" sz="1600" dirty="0" smtClean="0"/>
              <a:t>招聘</a:t>
            </a:r>
            <a:r>
              <a:rPr lang="zh-CN" altLang="en-US" sz="1600" dirty="0" smtClean="0"/>
              <a:t>任务。</a:t>
            </a:r>
            <a:endParaRPr lang="zh-CN" altLang="en-US" sz="1600" dirty="0"/>
          </a:p>
        </p:txBody>
      </p:sp>
      <p:sp>
        <p:nvSpPr>
          <p:cNvPr id="21" name="TextBox 20"/>
          <p:cNvSpPr txBox="1"/>
          <p:nvPr/>
        </p:nvSpPr>
        <p:spPr>
          <a:xfrm>
            <a:off x="5286380" y="3571876"/>
            <a:ext cx="3000396" cy="1200329"/>
          </a:xfrm>
          <a:prstGeom prst="rect">
            <a:avLst/>
          </a:prstGeom>
          <a:noFill/>
        </p:spPr>
        <p:txBody>
          <a:bodyPr wrap="square" rtlCol="0">
            <a:spAutoFit/>
          </a:bodyPr>
          <a:lstStyle/>
          <a:p>
            <a:pPr algn="just">
              <a:lnSpc>
                <a:spcPct val="150000"/>
              </a:lnSpc>
            </a:pPr>
            <a:r>
              <a:rPr lang="zh-CN" altLang="en-US" sz="1600" dirty="0" smtClean="0">
                <a:solidFill>
                  <a:schemeClr val="tx1">
                    <a:lumMod val="75000"/>
                    <a:lumOff val="25000"/>
                  </a:schemeClr>
                </a:solidFill>
              </a:rPr>
              <a:t>        制订落实</a:t>
            </a:r>
            <a:r>
              <a:rPr lang="en-US" altLang="zh-CN" sz="1600" dirty="0" smtClean="0">
                <a:solidFill>
                  <a:schemeClr val="tx1">
                    <a:lumMod val="75000"/>
                    <a:lumOff val="25000"/>
                  </a:schemeClr>
                </a:solidFill>
              </a:rPr>
              <a:t>《2021</a:t>
            </a:r>
            <a:r>
              <a:rPr lang="zh-CN" altLang="en-US" sz="1600" dirty="0" smtClean="0">
                <a:solidFill>
                  <a:schemeClr val="tx1">
                    <a:lumMod val="75000"/>
                    <a:lumOff val="25000"/>
                  </a:schemeClr>
                </a:solidFill>
              </a:rPr>
              <a:t>年公司员工储备及外派经济补偿管理办法</a:t>
            </a:r>
            <a:r>
              <a:rPr lang="en-US" altLang="zh-CN" sz="1600" dirty="0" smtClean="0">
                <a:solidFill>
                  <a:schemeClr val="tx1">
                    <a:lumMod val="75000"/>
                    <a:lumOff val="25000"/>
                  </a:schemeClr>
                </a:solidFill>
              </a:rPr>
              <a:t>》</a:t>
            </a:r>
            <a:r>
              <a:rPr lang="zh-CN" altLang="en-US" sz="1600" dirty="0" smtClean="0">
                <a:solidFill>
                  <a:schemeClr val="tx1">
                    <a:lumMod val="75000"/>
                    <a:lumOff val="25000"/>
                  </a:schemeClr>
                </a:solidFill>
              </a:rPr>
              <a:t>。（讨论）</a:t>
            </a:r>
            <a:endParaRPr lang="zh-CN" altLang="en-US" sz="1600" dirty="0" smtClean="0"/>
          </a:p>
        </p:txBody>
      </p:sp>
      <p:graphicFrame>
        <p:nvGraphicFramePr>
          <p:cNvPr id="22" name="对象 21"/>
          <p:cNvGraphicFramePr>
            <a:graphicFrameLocks noChangeAspect="1"/>
          </p:cNvGraphicFramePr>
          <p:nvPr/>
        </p:nvGraphicFramePr>
        <p:xfrm>
          <a:off x="5429256" y="4929198"/>
          <a:ext cx="914400" cy="685800"/>
        </p:xfrm>
        <a:graphic>
          <a:graphicData uri="http://schemas.openxmlformats.org/presentationml/2006/ole">
            <p:oleObj spid="_x0000_s194567" name="文档" showAsIcon="1" r:id="rId9" imgW="914400" imgH="685800" progId="Word.Document.12">
              <p:embed/>
            </p:oleObj>
          </a:graphicData>
        </a:graphic>
      </p:graphicFrame>
      <p:graphicFrame>
        <p:nvGraphicFramePr>
          <p:cNvPr id="24" name="对象 23"/>
          <p:cNvGraphicFramePr>
            <a:graphicFrameLocks noChangeAspect="1"/>
          </p:cNvGraphicFramePr>
          <p:nvPr/>
        </p:nvGraphicFramePr>
        <p:xfrm>
          <a:off x="7286644" y="4929198"/>
          <a:ext cx="914400" cy="685800"/>
        </p:xfrm>
        <a:graphic>
          <a:graphicData uri="http://schemas.openxmlformats.org/presentationml/2006/ole">
            <p:oleObj spid="_x0000_s194569" name="文档" showAsIcon="1" r:id="rId10" imgW="914400" imgH="685800" progId="Word.Document.12">
              <p:embed/>
            </p:oleObj>
          </a:graphicData>
        </a:graphic>
      </p:graphicFrame>
      <p:sp>
        <p:nvSpPr>
          <p:cNvPr id="25" name="TextBox 24"/>
          <p:cNvSpPr txBox="1"/>
          <p:nvPr/>
        </p:nvSpPr>
        <p:spPr>
          <a:xfrm>
            <a:off x="5000628" y="5572140"/>
            <a:ext cx="1857388" cy="369332"/>
          </a:xfrm>
          <a:prstGeom prst="rect">
            <a:avLst/>
          </a:prstGeom>
          <a:noFill/>
        </p:spPr>
        <p:txBody>
          <a:bodyPr wrap="square" rtlCol="0">
            <a:spAutoFit/>
          </a:bodyPr>
          <a:lstStyle/>
          <a:p>
            <a:pPr algn="just">
              <a:lnSpc>
                <a:spcPct val="150000"/>
              </a:lnSpc>
            </a:pPr>
            <a:r>
              <a:rPr lang="zh-CN" altLang="en-US" sz="1200" dirty="0" smtClean="0"/>
              <a:t>   </a:t>
            </a:r>
            <a:r>
              <a:rPr lang="zh-CN" altLang="en-US" sz="1200" dirty="0" smtClean="0">
                <a:solidFill>
                  <a:srgbClr val="7030A0"/>
                </a:solidFill>
              </a:rPr>
              <a:t>按编制核定储备指标</a:t>
            </a:r>
            <a:endParaRPr lang="en-US" altLang="zh-CN" sz="1200" dirty="0" smtClean="0">
              <a:solidFill>
                <a:srgbClr val="7030A0"/>
              </a:solidFill>
            </a:endParaRPr>
          </a:p>
        </p:txBody>
      </p:sp>
      <p:sp>
        <p:nvSpPr>
          <p:cNvPr id="26" name="TextBox 25"/>
          <p:cNvSpPr txBox="1"/>
          <p:nvPr/>
        </p:nvSpPr>
        <p:spPr>
          <a:xfrm>
            <a:off x="6715140" y="5572140"/>
            <a:ext cx="2000264" cy="369332"/>
          </a:xfrm>
          <a:prstGeom prst="rect">
            <a:avLst/>
          </a:prstGeom>
          <a:noFill/>
        </p:spPr>
        <p:txBody>
          <a:bodyPr wrap="square" rtlCol="0">
            <a:spAutoFit/>
          </a:bodyPr>
          <a:lstStyle/>
          <a:p>
            <a:pPr algn="just">
              <a:lnSpc>
                <a:spcPct val="150000"/>
              </a:lnSpc>
            </a:pPr>
            <a:r>
              <a:rPr lang="zh-CN" altLang="en-US" sz="1200" dirty="0" smtClean="0"/>
              <a:t>   </a:t>
            </a:r>
            <a:r>
              <a:rPr lang="zh-CN" altLang="en-US" sz="1200" dirty="0" smtClean="0">
                <a:solidFill>
                  <a:srgbClr val="7030A0"/>
                </a:solidFill>
              </a:rPr>
              <a:t>按入离职管控给储备指标</a:t>
            </a:r>
            <a:endParaRPr lang="en-US" altLang="zh-CN" sz="1200" dirty="0" smtClean="0">
              <a:solidFill>
                <a:srgbClr val="7030A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Scale>
                                      <p:cBhvr>
                                        <p:cTn id="1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3"/>
                                        </p:tgtEl>
                                        <p:attrNameLst>
                                          <p:attrName>ppt_x</p:attrName>
                                          <p:attrName>ppt_y</p:attrName>
                                        </p:attrNameLst>
                                      </p:cBhvr>
                                    </p:animMotion>
                                    <p:animEffect transition="in" filter="fade">
                                      <p:cBhvr>
                                        <p:cTn id="18" dur="1000"/>
                                        <p:tgtEl>
                                          <p:spTgt spid="13"/>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fill="hold"/>
                                        <p:tgtEl>
                                          <p:spTgt spid="73"/>
                                        </p:tgtEl>
                                        <p:attrNameLst>
                                          <p:attrName>ppt_x</p:attrName>
                                        </p:attrNameLst>
                                      </p:cBhvr>
                                      <p:tavLst>
                                        <p:tav tm="0">
                                          <p:val>
                                            <p:strVal val="#ppt_x"/>
                                          </p:val>
                                        </p:tav>
                                        <p:tav tm="100000">
                                          <p:val>
                                            <p:strVal val="#ppt_x"/>
                                          </p:val>
                                        </p:tav>
                                      </p:tavLst>
                                    </p:anim>
                                    <p:anim calcmode="lin" valueType="num">
                                      <p:cBhvr additive="base">
                                        <p:cTn id="23" dur="500" fill="hold"/>
                                        <p:tgtEl>
                                          <p:spTgt spid="7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2" presetClass="entr" presetSubtype="0"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Scale>
                                      <p:cBhvr>
                                        <p:cTn id="27"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4"/>
                                        </p:tgtEl>
                                        <p:attrNameLst>
                                          <p:attrName>ppt_x</p:attrName>
                                          <p:attrName>ppt_y</p:attrName>
                                        </p:attrNameLst>
                                      </p:cBhvr>
                                    </p:animMotion>
                                    <p:animEffect transition="in" filter="fade">
                                      <p:cBhvr>
                                        <p:cTn id="29" dur="1000"/>
                                        <p:tgtEl>
                                          <p:spTgt spid="74"/>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Scale>
                                      <p:cBhvr>
                                        <p:cTn id="32"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75"/>
                                        </p:tgtEl>
                                        <p:attrNameLst>
                                          <p:attrName>ppt_x</p:attrName>
                                          <p:attrName>ppt_y</p:attrName>
                                        </p:attrNameLst>
                                      </p:cBhvr>
                                    </p:animMotion>
                                    <p:animEffect transition="in" filter="fade">
                                      <p:cBhvr>
                                        <p:cTn id="34" dur="1000"/>
                                        <p:tgtEl>
                                          <p:spTgt spid="75"/>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5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Scale>
                                      <p:cBhvr>
                                        <p:cTn id="4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6"/>
                                        </p:tgtEl>
                                        <p:attrNameLst>
                                          <p:attrName>ppt_x</p:attrName>
                                          <p:attrName>ppt_y</p:attrName>
                                        </p:attrNameLst>
                                      </p:cBhvr>
                                    </p:animMotion>
                                    <p:animEffect transition="in" filter="fade">
                                      <p:cBhvr>
                                        <p:cTn id="45" dur="1000"/>
                                        <p:tgtEl>
                                          <p:spTgt spid="16"/>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Scale>
                                      <p:cBhvr>
                                        <p:cTn id="4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5"/>
                                        </p:tgtEl>
                                        <p:attrNameLst>
                                          <p:attrName>ppt_x</p:attrName>
                                          <p:attrName>ppt_y</p:attrName>
                                        </p:attrNameLst>
                                      </p:cBhvr>
                                    </p:animMotion>
                                    <p:animEffect transition="in" filter="fade">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P spid="73" grpId="0" animBg="1"/>
      <p:bldP spid="74" grpId="0" animBg="1"/>
      <p:bldP spid="75" grpId="0"/>
      <p:bldP spid="14" grpId="0" animBg="1"/>
      <p:bldP spid="15" grpId="0" animBg="1"/>
      <p:bldP spid="16" grpId="0"/>
      <p:bldP spid="20" grpId="0"/>
      <p:bldP spid="21"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8" name="TextBox 7"/>
          <p:cNvSpPr txBox="1"/>
          <p:nvPr/>
        </p:nvSpPr>
        <p:spPr>
          <a:xfrm>
            <a:off x="3419872" y="3501008"/>
            <a:ext cx="3071834" cy="1200329"/>
          </a:xfrm>
          <a:prstGeom prst="rect">
            <a:avLst/>
          </a:prstGeom>
          <a:noFill/>
        </p:spPr>
        <p:txBody>
          <a:bodyPr wrap="square" rtlCol="0">
            <a:spAutoFit/>
          </a:bodyPr>
          <a:lstStyle/>
          <a:p>
            <a:r>
              <a:rPr lang="zh-CN" altLang="en-US" sz="3600" dirty="0" smtClean="0"/>
              <a:t> </a:t>
            </a:r>
            <a:endParaRPr lang="en-US" altLang="zh-CN" sz="3600" dirty="0" smtClean="0"/>
          </a:p>
          <a:p>
            <a:r>
              <a:rPr lang="en-US" altLang="zh-CN" sz="3600" dirty="0" smtClean="0"/>
              <a:t>            </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23</a:t>
            </a:fld>
            <a:endParaRPr lang="zh-CN" altLang="en-US" dirty="0"/>
          </a:p>
        </p:txBody>
      </p:sp>
      <p:sp>
        <p:nvSpPr>
          <p:cNvPr id="9" name="矩形 8"/>
          <p:cNvSpPr/>
          <p:nvPr/>
        </p:nvSpPr>
        <p:spPr>
          <a:xfrm>
            <a:off x="0" y="571480"/>
            <a:ext cx="3143240"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TextBox 9"/>
          <p:cNvSpPr txBox="1"/>
          <p:nvPr/>
        </p:nvSpPr>
        <p:spPr>
          <a:xfrm>
            <a:off x="71406" y="571480"/>
            <a:ext cx="3214710"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下半年主要工作计划</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714612" y="1500174"/>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工作一</a:t>
            </a:r>
          </a:p>
        </p:txBody>
      </p:sp>
      <p:sp>
        <p:nvSpPr>
          <p:cNvPr id="21" name="TextBox 20"/>
          <p:cNvSpPr txBox="1"/>
          <p:nvPr/>
        </p:nvSpPr>
        <p:spPr>
          <a:xfrm>
            <a:off x="571472" y="3429000"/>
            <a:ext cx="3786214" cy="1938992"/>
          </a:xfrm>
          <a:prstGeom prst="rect">
            <a:avLst/>
          </a:prstGeom>
          <a:noFill/>
        </p:spPr>
        <p:txBody>
          <a:bodyPr wrap="square" rtlCol="0">
            <a:spAutoFit/>
          </a:bodyPr>
          <a:lstStyle/>
          <a:p>
            <a:pPr algn="just">
              <a:lnSpc>
                <a:spcPct val="150000"/>
              </a:lnSpc>
            </a:pPr>
            <a:r>
              <a:rPr lang="zh-CN" altLang="en-US" sz="1600" dirty="0" smtClean="0">
                <a:solidFill>
                  <a:schemeClr val="tx1">
                    <a:lumMod val="75000"/>
                    <a:lumOff val="25000"/>
                  </a:schemeClr>
                </a:solidFill>
              </a:rPr>
              <a:t>       用好当地人才新政，配合</a:t>
            </a:r>
            <a:r>
              <a:rPr lang="zh-CN" altLang="en-US" sz="1600" dirty="0" smtClean="0"/>
              <a:t>做好高校毕业生一次性吸纳就业补贴申报工作。尤其是疫情期间，国家对中小微企业招用应届高校毕业生都有一些较好的惠企惠民政策，各分公司要积极争取。</a:t>
            </a:r>
          </a:p>
        </p:txBody>
      </p:sp>
      <p:sp>
        <p:nvSpPr>
          <p:cNvPr id="23" name="椭圆 22"/>
          <p:cNvSpPr/>
          <p:nvPr/>
        </p:nvSpPr>
        <p:spPr>
          <a:xfrm>
            <a:off x="1643042" y="1428736"/>
            <a:ext cx="1872187" cy="1872187"/>
          </a:xfrm>
          <a:prstGeom prst="ellipse">
            <a:avLst/>
          </a:prstGeom>
          <a:blipFill dpi="0" rotWithShape="1">
            <a:blip r:embed="rId6" cstate="print">
              <a:extLst>
                <a:ext uri="{28A0092B-C50C-407E-A947-70E740481C1C}">
                  <a14:useLocalDpi xmlns="" xmlns:a14="http://schemas.microsoft.com/office/drawing/2010/main" val="0"/>
                </a:ext>
              </a:extLst>
            </a:blip>
            <a:srcRect/>
            <a:stretch>
              <a:fillRect/>
            </a:stretch>
          </a:blip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935792" y="1391129"/>
            <a:ext cx="723900" cy="7239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TextBox 24"/>
          <p:cNvSpPr txBox="1"/>
          <p:nvPr/>
        </p:nvSpPr>
        <p:spPr>
          <a:xfrm>
            <a:off x="2942780" y="1491469"/>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工作三</a:t>
            </a:r>
          </a:p>
        </p:txBody>
      </p:sp>
      <p:sp>
        <p:nvSpPr>
          <p:cNvPr id="26" name="TextBox 25"/>
          <p:cNvSpPr txBox="1"/>
          <p:nvPr/>
        </p:nvSpPr>
        <p:spPr>
          <a:xfrm>
            <a:off x="5072066" y="3500438"/>
            <a:ext cx="3286148" cy="1200329"/>
          </a:xfrm>
          <a:prstGeom prst="rect">
            <a:avLst/>
          </a:prstGeom>
          <a:noFill/>
        </p:spPr>
        <p:txBody>
          <a:bodyPr wrap="square" rtlCol="0">
            <a:spAutoFit/>
          </a:bodyPr>
          <a:lstStyle/>
          <a:p>
            <a:pPr algn="just">
              <a:lnSpc>
                <a:spcPct val="150000"/>
              </a:lnSpc>
            </a:pPr>
            <a:r>
              <a:rPr lang="zh-CN" altLang="en-US" sz="1600" dirty="0" smtClean="0"/>
              <a:t>       认真开展落实员工淘汰管理和年度员工业绩考评工作。</a:t>
            </a:r>
          </a:p>
          <a:p>
            <a:pPr>
              <a:lnSpc>
                <a:spcPct val="150000"/>
              </a:lnSpc>
            </a:pPr>
            <a:endParaRPr lang="zh-CN" altLang="en-US" sz="1600" dirty="0">
              <a:solidFill>
                <a:schemeClr val="tx1">
                  <a:lumMod val="75000"/>
                  <a:lumOff val="25000"/>
                </a:schemeClr>
              </a:solidFill>
              <a:latin typeface="+mn-lt"/>
              <a:ea typeface="+mn-ea"/>
            </a:endParaRPr>
          </a:p>
        </p:txBody>
      </p:sp>
      <p:sp>
        <p:nvSpPr>
          <p:cNvPr id="27" name="椭圆 26"/>
          <p:cNvSpPr/>
          <p:nvPr/>
        </p:nvSpPr>
        <p:spPr>
          <a:xfrm>
            <a:off x="5627688" y="1571312"/>
            <a:ext cx="1785949" cy="171481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a:stretch>
          </a:blip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椭圆 27"/>
          <p:cNvSpPr/>
          <p:nvPr/>
        </p:nvSpPr>
        <p:spPr>
          <a:xfrm>
            <a:off x="6770695" y="1428736"/>
            <a:ext cx="723900" cy="7239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TextBox 28"/>
          <p:cNvSpPr txBox="1"/>
          <p:nvPr/>
        </p:nvSpPr>
        <p:spPr>
          <a:xfrm>
            <a:off x="6777683" y="1529076"/>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smtClean="0">
                <a:solidFill>
                  <a:schemeClr val="bg1"/>
                </a:solidFill>
                <a:latin typeface="+mn-ea"/>
                <a:ea typeface="+mn-ea"/>
              </a:rPr>
              <a:t>工作四</a:t>
            </a:r>
            <a:endParaRPr lang="zh-CN" altLang="en-US" sz="1400" dirty="0">
              <a:solidFill>
                <a:schemeClr val="bg1"/>
              </a:solidFill>
              <a:latin typeface="+mn-ea"/>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Scale>
                                      <p:cBhvr>
                                        <p:cTn id="1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3"/>
                                        </p:tgtEl>
                                        <p:attrNameLst>
                                          <p:attrName>ppt_x</p:attrName>
                                          <p:attrName>ppt_y</p:attrName>
                                        </p:attrNameLst>
                                      </p:cBhvr>
                                    </p:animMotion>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Scale>
                                      <p:cBhvr>
                                        <p:cTn id="33"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5"/>
                                        </p:tgtEl>
                                        <p:attrNameLst>
                                          <p:attrName>ppt_x</p:attrName>
                                          <p:attrName>ppt_y</p:attrName>
                                        </p:attrNameLst>
                                      </p:cBhvr>
                                    </p:animMotion>
                                    <p:animEffect transition="in" filter="fade">
                                      <p:cBhvr>
                                        <p:cTn id="35" dur="1000"/>
                                        <p:tgtEl>
                                          <p:spTgt spid="25"/>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Scale>
                                      <p:cBhvr>
                                        <p:cTn id="38"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4"/>
                                        </p:tgtEl>
                                        <p:attrNameLst>
                                          <p:attrName>ppt_x</p:attrName>
                                          <p:attrName>ppt_y</p:attrName>
                                        </p:attrNameLst>
                                      </p:cBhvr>
                                    </p:animMotion>
                                    <p:animEffect transition="in" filter="fade">
                                      <p:cBhvr>
                                        <p:cTn id="40" dur="1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5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Scale>
                                      <p:cBhvr>
                                        <p:cTn id="55"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8"/>
                                        </p:tgtEl>
                                        <p:attrNameLst>
                                          <p:attrName>ppt_x</p:attrName>
                                          <p:attrName>ppt_y</p:attrName>
                                        </p:attrNameLst>
                                      </p:cBhvr>
                                    </p:animMotion>
                                    <p:animEffect transition="in" filter="fade">
                                      <p:cBhvr>
                                        <p:cTn id="57" dur="1000"/>
                                        <p:tgtEl>
                                          <p:spTgt spid="28"/>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Scale>
                                      <p:cBhvr>
                                        <p:cTn id="60"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9"/>
                                        </p:tgtEl>
                                        <p:attrNameLst>
                                          <p:attrName>ppt_x</p:attrName>
                                          <p:attrName>ppt_y</p:attrName>
                                        </p:attrNameLst>
                                      </p:cBhvr>
                                    </p:animMotion>
                                    <p:animEffect transition="in" filter="fade">
                                      <p:cBhvr>
                                        <p:cTn id="6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P spid="21" grpId="0"/>
      <p:bldP spid="23" grpId="0" animBg="1"/>
      <p:bldP spid="24" grpId="0" animBg="1"/>
      <p:bldP spid="25" grpId="0"/>
      <p:bldP spid="26" grpId="0"/>
      <p:bldP spid="27" grpId="0" animBg="1"/>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flipV="1">
            <a:off x="0" y="4076700"/>
            <a:ext cx="9144000" cy="2781300"/>
          </a:xfrm>
          <a:prstGeom prst="rect">
            <a:avLst/>
          </a:prstGeom>
          <a:gradFill rotWithShape="1">
            <a:gsLst>
              <a:gs pos="0">
                <a:schemeClr val="accent1">
                  <a:alpha val="67000"/>
                </a:schemeClr>
              </a:gs>
              <a:gs pos="100000">
                <a:schemeClr val="bg1">
                  <a:alpha val="0"/>
                </a:schemeClr>
              </a:gs>
            </a:gsLst>
            <a:lin ang="5400000" scaled="1"/>
          </a:gradFill>
          <a:ln w="9525">
            <a:noFill/>
            <a:miter lim="800000"/>
            <a:headEnd/>
            <a:tailEnd/>
          </a:ln>
        </p:spPr>
        <p:txBody>
          <a:bodyPr rot="10800000" wrap="none" anchor="ctr"/>
          <a:lstStyle/>
          <a:p>
            <a:pPr algn="ctr"/>
            <a:endParaRPr lang="zh-CN" altLang="en-US" sz="1800">
              <a:solidFill>
                <a:schemeClr val="tx1"/>
              </a:solidFill>
            </a:endParaRPr>
          </a:p>
        </p:txBody>
      </p:sp>
      <p:sp>
        <p:nvSpPr>
          <p:cNvPr id="6" name="Rectangle 4"/>
          <p:cNvSpPr>
            <a:spLocks noChangeArrowheads="1"/>
          </p:cNvSpPr>
          <p:nvPr/>
        </p:nvSpPr>
        <p:spPr bwMode="auto">
          <a:xfrm>
            <a:off x="43944" y="602106"/>
            <a:ext cx="1617920" cy="523220"/>
          </a:xfrm>
          <a:prstGeom prst="rect">
            <a:avLst/>
          </a:prstGeom>
          <a:noFill/>
          <a:ln w="9525">
            <a:noFill/>
            <a:miter lim="800000"/>
            <a:headEnd/>
            <a:tailEnd/>
          </a:ln>
        </p:spPr>
        <p:txBody>
          <a:bodyPr wrap="square" anchor="ctr">
            <a:spAutoFit/>
          </a:bodyPr>
          <a:lstStyle/>
          <a:p>
            <a:pPr algn="just"/>
            <a:r>
              <a:rPr lang="zh-CN" altLang="en-US" sz="2800" i="0" dirty="0" smtClean="0">
                <a:solidFill>
                  <a:schemeClr val="bg1"/>
                </a:solidFill>
                <a:latin typeface="华文隶书" pitchFamily="2" charset="-122"/>
                <a:ea typeface="华文隶书" pitchFamily="2" charset="-122"/>
              </a:rPr>
              <a:t>合作伙伴</a:t>
            </a:r>
            <a:endParaRPr lang="zh-CN" altLang="en-US" sz="2800" i="0" dirty="0">
              <a:solidFill>
                <a:schemeClr val="bg1"/>
              </a:solidFill>
              <a:latin typeface="华文隶书" pitchFamily="2" charset="-122"/>
              <a:ea typeface="华文隶书" pitchFamily="2" charset="-122"/>
            </a:endParaRPr>
          </a:p>
        </p:txBody>
      </p:sp>
      <p:sp>
        <p:nvSpPr>
          <p:cNvPr id="10" name="Rectangle 3"/>
          <p:cNvSpPr txBox="1">
            <a:spLocks noChangeArrowheads="1"/>
          </p:cNvSpPr>
          <p:nvPr/>
        </p:nvSpPr>
        <p:spPr bwMode="auto">
          <a:xfrm>
            <a:off x="304800" y="1524000"/>
            <a:ext cx="8458200" cy="4495800"/>
          </a:xfrm>
          <a:prstGeom prst="rect">
            <a:avLst/>
          </a:prstGeom>
          <a:noFill/>
          <a:ln w="9525">
            <a:noFill/>
            <a:miter lim="800000"/>
            <a:headEnd/>
            <a:tailEnd/>
          </a:ln>
        </p:spPr>
        <p:txBody>
          <a:bodyPr/>
          <a:lstStyle/>
          <a:p>
            <a:pPr marL="342900" indent="-342900">
              <a:spcBef>
                <a:spcPct val="20000"/>
              </a:spcBef>
              <a:buClr>
                <a:schemeClr val="hlink"/>
              </a:buClr>
              <a:buSzPct val="75000"/>
              <a:buFont typeface="Wingdings" pitchFamily="2" charset="2"/>
              <a:buNone/>
            </a:pPr>
            <a:r>
              <a:rPr lang="zh-CN" altLang="en-US" sz="2400" dirty="0">
                <a:solidFill>
                  <a:schemeClr val="tx2"/>
                </a:solidFill>
              </a:rPr>
              <a:t>      </a:t>
            </a:r>
            <a:endParaRPr lang="en-US" altLang="zh-CN" sz="2000" b="1" dirty="0">
              <a:solidFill>
                <a:srgbClr val="000000"/>
              </a:solidFill>
            </a:endParaRPr>
          </a:p>
          <a:p>
            <a:pPr marL="342900" indent="-342900">
              <a:spcBef>
                <a:spcPct val="20000"/>
              </a:spcBef>
              <a:buClr>
                <a:schemeClr val="hlink"/>
              </a:buClr>
              <a:buSzPct val="75000"/>
              <a:buFont typeface="Wingdings" pitchFamily="2" charset="2"/>
              <a:buNone/>
            </a:pPr>
            <a:endParaRPr lang="en-US" altLang="zh-CN" sz="2000" b="1" dirty="0">
              <a:solidFill>
                <a:srgbClr val="000000"/>
              </a:solidFill>
            </a:endParaRPr>
          </a:p>
          <a:p>
            <a:pPr marL="342900" indent="-342900">
              <a:spcBef>
                <a:spcPct val="20000"/>
              </a:spcBef>
              <a:buClr>
                <a:schemeClr val="hlink"/>
              </a:buClr>
              <a:buSzPct val="75000"/>
              <a:buFont typeface="Wingdings" pitchFamily="2" charset="2"/>
              <a:buNone/>
            </a:pPr>
            <a:endParaRPr lang="en-US" altLang="zh-CN" sz="2000" b="1" dirty="0">
              <a:solidFill>
                <a:srgbClr val="000000"/>
              </a:solidFill>
            </a:endParaRPr>
          </a:p>
          <a:p>
            <a:pPr marL="342900" indent="-342900">
              <a:spcBef>
                <a:spcPct val="20000"/>
              </a:spcBef>
              <a:buClr>
                <a:schemeClr val="hlink"/>
              </a:buClr>
              <a:buSzPct val="75000"/>
              <a:buFont typeface="Wingdings" pitchFamily="2" charset="2"/>
              <a:buNone/>
            </a:pPr>
            <a:r>
              <a:rPr lang="en-US" altLang="zh-CN" sz="2000" b="1" dirty="0">
                <a:solidFill>
                  <a:srgbClr val="000000"/>
                </a:solidFill>
              </a:rPr>
              <a:t>       </a:t>
            </a:r>
            <a:endParaRPr lang="zh-CN" altLang="en-US" sz="2000" b="1" dirty="0">
              <a:solidFill>
                <a:srgbClr val="000000"/>
              </a:solidFill>
            </a:endParaRPr>
          </a:p>
          <a:p>
            <a:pPr marL="342900" indent="-342900">
              <a:spcBef>
                <a:spcPct val="20000"/>
              </a:spcBef>
              <a:buClr>
                <a:schemeClr val="hlink"/>
              </a:buClr>
              <a:buSzPct val="75000"/>
              <a:buFont typeface="Wingdings" pitchFamily="2" charset="2"/>
              <a:buNone/>
            </a:pPr>
            <a:r>
              <a:rPr lang="en-US" altLang="zh-CN" b="1" dirty="0">
                <a:solidFill>
                  <a:srgbClr val="000000"/>
                </a:solidFill>
              </a:rPr>
              <a:t>             </a:t>
            </a:r>
            <a:endParaRPr lang="zh-CN" altLang="en-US" sz="2000" b="1" dirty="0">
              <a:solidFill>
                <a:srgbClr val="000000"/>
              </a:solidFill>
            </a:endParaRPr>
          </a:p>
          <a:p>
            <a:pPr marL="342900" indent="-342900">
              <a:spcBef>
                <a:spcPct val="20000"/>
              </a:spcBef>
              <a:buClr>
                <a:schemeClr val="hlink"/>
              </a:buClr>
              <a:buSzPct val="75000"/>
              <a:buFont typeface="Wingdings" pitchFamily="2" charset="2"/>
              <a:buNone/>
            </a:pPr>
            <a:r>
              <a:rPr lang="zh-CN" altLang="en-US" sz="2000" b="1" dirty="0">
                <a:solidFill>
                  <a:srgbClr val="000000"/>
                </a:solidFill>
              </a:rPr>
              <a:t>            </a:t>
            </a:r>
            <a:r>
              <a:rPr lang="en-US" altLang="zh-CN" sz="2000" b="1" dirty="0">
                <a:solidFill>
                  <a:srgbClr val="000000"/>
                </a:solidFill>
              </a:rPr>
              <a:t> </a:t>
            </a:r>
          </a:p>
        </p:txBody>
      </p:sp>
      <p:sp>
        <p:nvSpPr>
          <p:cNvPr id="14" name="矩形 13"/>
          <p:cNvSpPr/>
          <p:nvPr/>
        </p:nvSpPr>
        <p:spPr>
          <a:xfrm>
            <a:off x="0" y="4278968"/>
            <a:ext cx="9144000" cy="257903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dirty="0">
              <a:solidFill>
                <a:schemeClr val="bg1"/>
              </a:solidFill>
            </a:endParaRPr>
          </a:p>
        </p:txBody>
      </p:sp>
      <p:sp>
        <p:nvSpPr>
          <p:cNvPr id="16" name="TextBox 15"/>
          <p:cNvSpPr txBox="1"/>
          <p:nvPr/>
        </p:nvSpPr>
        <p:spPr>
          <a:xfrm>
            <a:off x="2643174" y="4572008"/>
            <a:ext cx="4371988" cy="1261884"/>
          </a:xfrm>
          <a:prstGeom prst="rect">
            <a:avLst/>
          </a:prstGeom>
          <a:noFill/>
        </p:spPr>
        <p:txBody>
          <a:bodyPr wrap="square" rtlCol="0">
            <a:spAutoFit/>
          </a:bodyPr>
          <a:lstStyle/>
          <a:p>
            <a:pPr algn="ctr"/>
            <a:r>
              <a:rPr lang="zh-CN" altLang="en-US" sz="4400" i="0" dirty="0" smtClean="0">
                <a:solidFill>
                  <a:schemeClr val="bg1"/>
                </a:solidFill>
                <a:latin typeface="华文行楷" panose="02010800040101010101" pitchFamily="2" charset="-122"/>
                <a:ea typeface="华文行楷" panose="02010800040101010101" pitchFamily="2" charset="-122"/>
              </a:rPr>
              <a:t>谢谢大家！</a:t>
            </a:r>
            <a:endParaRPr lang="en-US" altLang="zh-CN" sz="4400" i="0" dirty="0" smtClean="0">
              <a:solidFill>
                <a:schemeClr val="bg1"/>
              </a:solidFill>
              <a:latin typeface="华文行楷" panose="02010800040101010101" pitchFamily="2" charset="-122"/>
              <a:ea typeface="华文行楷" panose="02010800040101010101" pitchFamily="2" charset="-122"/>
            </a:endParaRPr>
          </a:p>
          <a:p>
            <a:pPr algn="ctr"/>
            <a:r>
              <a:rPr lang="en-US" sz="3200" i="0" dirty="0" smtClean="0">
                <a:solidFill>
                  <a:schemeClr val="bg1"/>
                </a:solidFill>
                <a:latin typeface="DokChampa" panose="020B0604020202020204" pitchFamily="34" charset="-34"/>
                <a:cs typeface="DokChampa" panose="020B0604020202020204" pitchFamily="34" charset="-34"/>
              </a:rPr>
              <a:t>Thank you !</a:t>
            </a:r>
            <a:endParaRPr lang="zh-CN" altLang="en-US" sz="3200" i="0" dirty="0">
              <a:solidFill>
                <a:schemeClr val="bg1"/>
              </a:solidFill>
              <a:latin typeface="DokChampa" panose="020B0604020202020204" pitchFamily="34" charset="-34"/>
              <a:ea typeface="华文行楷" panose="02010800040101010101" pitchFamily="2" charset="-122"/>
              <a:cs typeface="DokChampa" panose="020B0604020202020204" pitchFamily="34" charset="-34"/>
            </a:endParaRPr>
          </a:p>
        </p:txBody>
      </p:sp>
      <p:grpSp>
        <p:nvGrpSpPr>
          <p:cNvPr id="2" name="组合 45"/>
          <p:cNvGrpSpPr/>
          <p:nvPr/>
        </p:nvGrpSpPr>
        <p:grpSpPr>
          <a:xfrm>
            <a:off x="1659990" y="6090842"/>
            <a:ext cx="5960010" cy="338554"/>
            <a:chOff x="2002264" y="3416297"/>
            <a:chExt cx="8187473" cy="451404"/>
          </a:xfrm>
        </p:grpSpPr>
        <p:sp>
          <p:nvSpPr>
            <p:cNvPr id="18" name="矩形 17"/>
            <p:cNvSpPr>
              <a:spLocks noChangeArrowheads="1"/>
            </p:cNvSpPr>
            <p:nvPr/>
          </p:nvSpPr>
          <p:spPr bwMode="auto">
            <a:xfrm>
              <a:off x="3898034" y="3416297"/>
              <a:ext cx="4395931" cy="451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i="0" dirty="0" smtClean="0">
                  <a:solidFill>
                    <a:prstClr val="white"/>
                  </a:solidFill>
                  <a:latin typeface="+mn-ea"/>
                  <a:ea typeface="+mn-ea"/>
                </a:rPr>
                <a:t>2021</a:t>
              </a:r>
              <a:r>
                <a:rPr lang="zh-CN" altLang="en-US" sz="1600" i="0" dirty="0" smtClean="0">
                  <a:solidFill>
                    <a:prstClr val="white"/>
                  </a:solidFill>
                  <a:latin typeface="+mn-ea"/>
                  <a:ea typeface="+mn-ea"/>
                </a:rPr>
                <a:t>年</a:t>
              </a:r>
              <a:r>
                <a:rPr lang="en-US" altLang="zh-CN" sz="1600" i="0" dirty="0" smtClean="0">
                  <a:solidFill>
                    <a:prstClr val="white"/>
                  </a:solidFill>
                  <a:latin typeface="+mn-ea"/>
                  <a:ea typeface="+mn-ea"/>
                </a:rPr>
                <a:t>8</a:t>
              </a:r>
              <a:r>
                <a:rPr lang="zh-CN" altLang="en-US" sz="1600" i="0" dirty="0" smtClean="0">
                  <a:solidFill>
                    <a:prstClr val="white"/>
                  </a:solidFill>
                  <a:latin typeface="+mn-ea"/>
                  <a:ea typeface="+mn-ea"/>
                </a:rPr>
                <a:t>月</a:t>
              </a:r>
              <a:endParaRPr lang="zh-CN" altLang="en-US" sz="1600" i="0" dirty="0">
                <a:solidFill>
                  <a:prstClr val="white"/>
                </a:solidFill>
                <a:latin typeface="+mn-ea"/>
                <a:ea typeface="+mn-ea"/>
              </a:endParaRPr>
            </a:p>
          </p:txBody>
        </p:sp>
        <p:cxnSp>
          <p:nvCxnSpPr>
            <p:cNvPr id="19" name="直接连接符 13"/>
            <p:cNvCxnSpPr/>
            <p:nvPr/>
          </p:nvCxnSpPr>
          <p:spPr bwMode="auto">
            <a:xfrm>
              <a:off x="2002264" y="3609064"/>
              <a:ext cx="1769599" cy="0"/>
            </a:xfrm>
            <a:prstGeom prst="line">
              <a:avLst/>
            </a:prstGeom>
            <a:noFill/>
            <a:ln w="12700" cap="flat" cmpd="sng" algn="ctr">
              <a:solidFill>
                <a:schemeClr val="bg1"/>
              </a:solidFill>
              <a:prstDash val="solid"/>
            </a:ln>
            <a:effectLst/>
          </p:spPr>
        </p:cxnSp>
        <p:cxnSp>
          <p:nvCxnSpPr>
            <p:cNvPr id="20" name="直接连接符 14"/>
            <p:cNvCxnSpPr/>
            <p:nvPr/>
          </p:nvCxnSpPr>
          <p:spPr bwMode="auto">
            <a:xfrm>
              <a:off x="8420138" y="3609064"/>
              <a:ext cx="1769599" cy="0"/>
            </a:xfrm>
            <a:prstGeom prst="line">
              <a:avLst/>
            </a:prstGeom>
            <a:noFill/>
            <a:ln w="12700" cap="flat" cmpd="sng" algn="ctr">
              <a:solidFill>
                <a:schemeClr val="bg1"/>
              </a:solidFill>
              <a:prstDash val="solid"/>
            </a:ln>
            <a:effectLst/>
          </p:spPr>
        </p:cxnSp>
      </p:grpSp>
      <p:pic>
        <p:nvPicPr>
          <p:cNvPr id="13" name="图片 3" descr="PPT标题.jpg"/>
          <p:cNvPicPr>
            <a:picLocks noChangeAspect="1"/>
          </p:cNvPicPr>
          <p:nvPr/>
        </p:nvPicPr>
        <p:blipFill>
          <a:blip r:embed="rId2" cstate="print"/>
          <a:stretch>
            <a:fillRect/>
          </a:stretch>
        </p:blipFill>
        <p:spPr>
          <a:xfrm>
            <a:off x="0" y="0"/>
            <a:ext cx="9144000" cy="549275"/>
          </a:xfrm>
          <a:prstGeom prst="rect">
            <a:avLst/>
          </a:prstGeom>
          <a:noFill/>
          <a:ln w="9525">
            <a:noFill/>
          </a:ln>
        </p:spPr>
      </p:pic>
      <p:pic>
        <p:nvPicPr>
          <p:cNvPr id="17" name="图片 13" descr="63e113a3t72d0e2d16bd1&amp;690.jpg"/>
          <p:cNvPicPr>
            <a:picLocks noChangeAspect="1"/>
          </p:cNvPicPr>
          <p:nvPr/>
        </p:nvPicPr>
        <p:blipFill>
          <a:blip r:embed="rId3" cstate="print"/>
          <a:srcRect t="33154"/>
          <a:stretch>
            <a:fillRect/>
          </a:stretch>
        </p:blipFill>
        <p:spPr bwMode="auto">
          <a:xfrm>
            <a:off x="1428728" y="571480"/>
            <a:ext cx="5572164" cy="3195636"/>
          </a:xfrm>
          <a:prstGeom prst="rect">
            <a:avLst/>
          </a:prstGeom>
          <a:noFill/>
          <a:ln w="9525">
            <a:noFill/>
            <a:miter lim="800000"/>
            <a:headEnd/>
            <a:tailEnd/>
          </a:ln>
        </p:spPr>
      </p:pic>
      <p:sp>
        <p:nvSpPr>
          <p:cNvPr id="22" name="矩形 21"/>
          <p:cNvSpPr/>
          <p:nvPr/>
        </p:nvSpPr>
        <p:spPr>
          <a:xfrm>
            <a:off x="357190" y="3643314"/>
            <a:ext cx="8643966" cy="707886"/>
          </a:xfrm>
          <a:prstGeom prst="rect">
            <a:avLst/>
          </a:prstGeom>
          <a:noFill/>
        </p:spPr>
        <p:txBody>
          <a:bodyPr wrap="square" lIns="91440" tIns="45720" rIns="91440" bIns="45720">
            <a:spAutoFit/>
          </a:bodyPr>
          <a:lstStyle/>
          <a:p>
            <a:pPr algn="ctr"/>
            <a:r>
              <a:rPr lang="zh-CN" altLang="en-US" sz="4000" b="1" i="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   </a:t>
            </a:r>
            <a:r>
              <a:rPr lang="zh-CN" altLang="en-US" sz="40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华文隶书" pitchFamily="2" charset="-122"/>
                <a:ea typeface="华文隶书" pitchFamily="2" charset="-122"/>
              </a:rPr>
              <a:t>只要努力，一切都没有那么难！</a:t>
            </a:r>
            <a:endParaRPr lang="zh-CN" altLang="en-US" sz="40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华文隶书" pitchFamily="2" charset="-122"/>
              <a:ea typeface="华文隶书"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12" presetClass="entr" presetSubtype="4" fill="hold" grpId="0" nodeType="withEffect">
                                  <p:stCondLst>
                                    <p:cond delay="2000"/>
                                  </p:stCondLst>
                                  <p:childTnLst>
                                    <p:set>
                                      <p:cBhvr>
                                        <p:cTn id="14" dur="1" fill="hold">
                                          <p:stCondLst>
                                            <p:cond delay="0"/>
                                          </p:stCondLst>
                                        </p:cTn>
                                        <p:tgtEl>
                                          <p:spTgt spid="16"/>
                                        </p:tgtEl>
                                        <p:attrNameLst>
                                          <p:attrName>style.visibility</p:attrName>
                                        </p:attrNameLst>
                                      </p:cBhvr>
                                      <p:to>
                                        <p:strVal val="visible"/>
                                      </p:to>
                                    </p:set>
                                    <p:animEffect transition="in" filter="slide(fromBottom)">
                                      <p:cBhvr>
                                        <p:cTn id="15" dur="500"/>
                                        <p:tgtEl>
                                          <p:spTgt spid="16"/>
                                        </p:tgtEl>
                                      </p:cBhvr>
                                    </p:animEffect>
                                  </p:childTnLst>
                                </p:cTn>
                              </p:par>
                              <p:par>
                                <p:cTn id="16" presetID="47" presetClass="entr" presetSubtype="0" fill="hold" nodeType="with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7" name="TextBox 6"/>
          <p:cNvSpPr txBox="1"/>
          <p:nvPr/>
        </p:nvSpPr>
        <p:spPr>
          <a:xfrm>
            <a:off x="1043608" y="1377851"/>
            <a:ext cx="7315746" cy="646331"/>
          </a:xfrm>
          <a:prstGeom prst="rect">
            <a:avLst/>
          </a:prstGeom>
          <a:noFill/>
        </p:spPr>
        <p:txBody>
          <a:bodyPr wrap="square" rtlCol="0">
            <a:spAutoFit/>
          </a:bodyPr>
          <a:lstStyle/>
          <a:p>
            <a:r>
              <a:rPr lang="en-US" altLang="zh-CN" sz="3600" b="1" dirty="0" smtClean="0">
                <a:solidFill>
                  <a:srgbClr val="FF0000"/>
                </a:solidFill>
              </a:rPr>
              <a:t>    </a:t>
            </a:r>
            <a:endParaRPr lang="zh-CN" altLang="en-US" sz="6000" b="1" dirty="0">
              <a:solidFill>
                <a:srgbClr val="FF0000"/>
              </a:solidFill>
            </a:endParaRPr>
          </a:p>
        </p:txBody>
      </p:sp>
      <p:sp>
        <p:nvSpPr>
          <p:cNvPr id="8" name="TextBox 7"/>
          <p:cNvSpPr txBox="1"/>
          <p:nvPr/>
        </p:nvSpPr>
        <p:spPr>
          <a:xfrm>
            <a:off x="3419872" y="3501008"/>
            <a:ext cx="3071834" cy="1200329"/>
          </a:xfrm>
          <a:prstGeom prst="rect">
            <a:avLst/>
          </a:prstGeom>
          <a:noFill/>
        </p:spPr>
        <p:txBody>
          <a:bodyPr wrap="square" rtlCol="0">
            <a:spAutoFit/>
          </a:bodyPr>
          <a:lstStyle/>
          <a:p>
            <a:r>
              <a:rPr lang="zh-CN" altLang="en-US" sz="3600" dirty="0" smtClean="0"/>
              <a:t> </a:t>
            </a:r>
            <a:endParaRPr lang="en-US" altLang="zh-CN" sz="3600" dirty="0" smtClean="0"/>
          </a:p>
          <a:p>
            <a:r>
              <a:rPr lang="en-US" altLang="zh-CN" sz="3600" dirty="0" smtClean="0"/>
              <a:t>            </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3</a:t>
            </a:fld>
            <a:endParaRPr lang="zh-CN" altLang="en-US" dirty="0"/>
          </a:p>
        </p:txBody>
      </p:sp>
      <p:sp>
        <p:nvSpPr>
          <p:cNvPr id="14" name="圆角矩形 13"/>
          <p:cNvSpPr/>
          <p:nvPr/>
        </p:nvSpPr>
        <p:spPr>
          <a:xfrm>
            <a:off x="2357422" y="2285992"/>
            <a:ext cx="6309234" cy="2592288"/>
          </a:xfrm>
          <a:prstGeom prst="roundRect">
            <a:avLst>
              <a:gd name="adj" fmla="val 877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60000"/>
                  <a:lumOff val="40000"/>
                </a:schemeClr>
              </a:solidFill>
            </a:endParaRPr>
          </a:p>
        </p:txBody>
      </p:sp>
      <p:sp>
        <p:nvSpPr>
          <p:cNvPr id="15" name="TextBox 14"/>
          <p:cNvSpPr txBox="1"/>
          <p:nvPr/>
        </p:nvSpPr>
        <p:spPr>
          <a:xfrm>
            <a:off x="607115" y="2235880"/>
            <a:ext cx="1497526" cy="2646878"/>
          </a:xfrm>
          <a:prstGeom prst="rect">
            <a:avLst/>
          </a:prstGeom>
          <a:solidFill>
            <a:schemeClr val="tx2">
              <a:lumMod val="60000"/>
              <a:lumOff val="40000"/>
            </a:schemeClr>
          </a:solidFill>
        </p:spPr>
        <p:txBody>
          <a:bodyPr wrap="none" rtlCol="0">
            <a:spAutoFit/>
          </a:bodyPr>
          <a:lstStyle/>
          <a:p>
            <a:r>
              <a:rPr lang="en-US" altLang="zh-CN" sz="16600" b="1" dirty="0" smtClean="0">
                <a:solidFill>
                  <a:schemeClr val="bg1"/>
                </a:solidFill>
                <a:latin typeface="微软雅黑" panose="020B0503020204020204" pitchFamily="34" charset="-122"/>
                <a:ea typeface="微软雅黑" panose="020B0503020204020204" pitchFamily="34" charset="-122"/>
              </a:rPr>
              <a:t>1</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786050" y="3088187"/>
            <a:ext cx="5286412" cy="707886"/>
          </a:xfrm>
          <a:prstGeom prst="rect">
            <a:avLst/>
          </a:prstGeom>
          <a:noFill/>
        </p:spPr>
        <p:txBody>
          <a:bodyPr wrap="square">
            <a:spAutoFit/>
          </a:bodyPr>
          <a:lstStyle/>
          <a:p>
            <a:pPr algn="ctr" fontAlgn="auto">
              <a:spcBef>
                <a:spcPts val="0"/>
              </a:spcBef>
              <a:spcAft>
                <a:spcPts val="0"/>
              </a:spcAft>
              <a:defRPr/>
            </a:pPr>
            <a:r>
              <a:rPr lang="zh-CN" altLang="en-US" sz="4000" dirty="0" smtClean="0">
                <a:solidFill>
                  <a:schemeClr val="bg1"/>
                </a:solidFill>
                <a:latin typeface="微软雅黑" panose="020B0503020204020204" pitchFamily="34" charset="-122"/>
                <a:ea typeface="微软雅黑" panose="020B0503020204020204" pitchFamily="34" charset="-122"/>
              </a:rPr>
              <a:t>上半年主要开展工作</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4</a:t>
            </a:fld>
            <a:endParaRPr lang="zh-CN" altLang="en-US" dirty="0"/>
          </a:p>
        </p:txBody>
      </p:sp>
      <p:sp>
        <p:nvSpPr>
          <p:cNvPr id="6" name="内容占位符 5"/>
          <p:cNvSpPr>
            <a:spLocks noGrp="1"/>
          </p:cNvSpPr>
          <p:nvPr/>
        </p:nvSpPr>
        <p:spPr>
          <a:xfrm>
            <a:off x="914400" y="1214422"/>
            <a:ext cx="8229600" cy="3041179"/>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zh-CN" dirty="0" smtClean="0"/>
          </a:p>
        </p:txBody>
      </p:sp>
      <p:sp>
        <p:nvSpPr>
          <p:cNvPr id="12" name="矩形 11"/>
          <p:cNvSpPr/>
          <p:nvPr/>
        </p:nvSpPr>
        <p:spPr>
          <a:xfrm>
            <a:off x="0" y="571480"/>
            <a:ext cx="1643042"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TextBox 13"/>
          <p:cNvSpPr txBox="1"/>
          <p:nvPr/>
        </p:nvSpPr>
        <p:spPr>
          <a:xfrm>
            <a:off x="-71470" y="500042"/>
            <a:ext cx="1714512"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主要工作开展情况</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4" name="六边形 23"/>
          <p:cNvSpPr/>
          <p:nvPr/>
        </p:nvSpPr>
        <p:spPr>
          <a:xfrm rot="16200000">
            <a:off x="214282" y="3143248"/>
            <a:ext cx="642942" cy="642941"/>
          </a:xfrm>
          <a:prstGeom prst="hexagon">
            <a:avLst/>
          </a:prstGeom>
          <a:solidFill>
            <a:schemeClr val="tx2">
              <a:lumMod val="60000"/>
              <a:lumOff val="40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270518" y="3214686"/>
            <a:ext cx="586705"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bwMode="auto">
          <a:xfrm>
            <a:off x="928662" y="1000108"/>
            <a:ext cx="4071966" cy="5262979"/>
          </a:xfrm>
          <a:prstGeom prst="rect">
            <a:avLst/>
          </a:prstGeom>
          <a:noFill/>
        </p:spPr>
        <p:txBody>
          <a:bodyPr wrap="square">
            <a:spAutoFit/>
          </a:bodyPr>
          <a:lstStyle/>
          <a:p>
            <a:pPr algn="just">
              <a:lnSpc>
                <a:spcPct val="150000"/>
              </a:lnSpc>
            </a:pPr>
            <a:r>
              <a:rPr lang="zh-CN" altLang="en-US" sz="1600" dirty="0" smtClean="0"/>
              <a:t>        今年上半年，面对洋浦乙烯、东方华盛、钦州华谊、宁波万华、惠州宇新新材料等维保业务的新增，人力资源异常紧张，公司先后召开了三次人力资源需求协调会。面对人员紧缺局面，人力资源部组织公司各单位积极开展线上和线下招聘活动，参加</a:t>
            </a:r>
            <a:r>
              <a:rPr lang="zh-CN" altLang="en-US" sz="1600" b="1" dirty="0" smtClean="0"/>
              <a:t>校园招聘会</a:t>
            </a:r>
            <a:r>
              <a:rPr lang="en-US" altLang="zh-CN" sz="1600" dirty="0" smtClean="0"/>
              <a:t>30</a:t>
            </a:r>
            <a:r>
              <a:rPr lang="zh-CN" altLang="en-US" sz="1600" dirty="0" smtClean="0"/>
              <a:t>多场、</a:t>
            </a:r>
            <a:r>
              <a:rPr lang="zh-CN" altLang="en-US" sz="1600" b="1" dirty="0" smtClean="0"/>
              <a:t>人才市场招聘会</a:t>
            </a:r>
            <a:r>
              <a:rPr lang="en-US" altLang="zh-CN" sz="1600" dirty="0" smtClean="0"/>
              <a:t>20</a:t>
            </a:r>
            <a:r>
              <a:rPr lang="zh-CN" altLang="en-US" sz="1600" dirty="0" smtClean="0"/>
              <a:t>余场，参加“</a:t>
            </a:r>
            <a:r>
              <a:rPr lang="zh-CN" altLang="en-US" sz="1600" b="1" dirty="0" smtClean="0"/>
              <a:t>视频双选会</a:t>
            </a:r>
            <a:r>
              <a:rPr lang="zh-CN" altLang="en-US" sz="1600" dirty="0" smtClean="0"/>
              <a:t>”、“</a:t>
            </a:r>
            <a:r>
              <a:rPr lang="zh-CN" altLang="en-US" sz="1600" b="1" dirty="0" smtClean="0"/>
              <a:t>空中宣讲会</a:t>
            </a:r>
            <a:r>
              <a:rPr lang="zh-CN" altLang="en-US" sz="1600" dirty="0" smtClean="0"/>
              <a:t>”</a:t>
            </a:r>
            <a:r>
              <a:rPr lang="en-US" sz="1600" dirty="0" smtClean="0"/>
              <a:t>10</a:t>
            </a:r>
            <a:r>
              <a:rPr lang="zh-CN" altLang="en-US" sz="1600" dirty="0" smtClean="0"/>
              <a:t>余场，在化工英才网等</a:t>
            </a:r>
            <a:r>
              <a:rPr lang="zh-CN" altLang="en-US" sz="1600" b="1" dirty="0" smtClean="0"/>
              <a:t>招聘网站</a:t>
            </a:r>
            <a:r>
              <a:rPr lang="zh-CN" altLang="en-US" sz="1600" dirty="0" smtClean="0"/>
              <a:t>搜集简历</a:t>
            </a:r>
            <a:r>
              <a:rPr lang="en-US" altLang="zh-CN" sz="1600" dirty="0" smtClean="0"/>
              <a:t>1000</a:t>
            </a:r>
            <a:r>
              <a:rPr lang="zh-CN" altLang="en-US" sz="1600" dirty="0" smtClean="0"/>
              <a:t>余份。半年来，公司通过“社招</a:t>
            </a:r>
            <a:r>
              <a:rPr lang="en-US" sz="1600" dirty="0" smtClean="0"/>
              <a:t>+</a:t>
            </a:r>
            <a:r>
              <a:rPr lang="zh-CN" altLang="en-US" sz="1600" dirty="0" smtClean="0"/>
              <a:t>校招”、“外部招聘</a:t>
            </a:r>
            <a:r>
              <a:rPr lang="en-US" sz="1600" dirty="0" smtClean="0"/>
              <a:t>+</a:t>
            </a:r>
            <a:r>
              <a:rPr lang="zh-CN" altLang="en-US" sz="1600" dirty="0" smtClean="0"/>
              <a:t>内部举荐”、“本科院校</a:t>
            </a:r>
            <a:r>
              <a:rPr lang="en-US" sz="1600" dirty="0" smtClean="0"/>
              <a:t>+</a:t>
            </a:r>
            <a:r>
              <a:rPr lang="zh-CN" altLang="en-US" sz="1600" dirty="0" smtClean="0"/>
              <a:t>职业院校”等形式，广纳八方人才，共招录新员工</a:t>
            </a:r>
            <a:r>
              <a:rPr lang="en-US" sz="1600" b="1" dirty="0" smtClean="0">
                <a:solidFill>
                  <a:srgbClr val="FF0000"/>
                </a:solidFill>
                <a:latin typeface="黑体" pitchFamily="2" charset="-122"/>
                <a:ea typeface="黑体" pitchFamily="2" charset="-122"/>
              </a:rPr>
              <a:t>907</a:t>
            </a:r>
            <a:r>
              <a:rPr lang="zh-CN" altLang="en-US" sz="1600" dirty="0" smtClean="0"/>
              <a:t>人，有效缓解了公司阶段性人员紧张的局面。</a:t>
            </a:r>
            <a:endParaRPr lang="zh-CN" altLang="en-US" sz="1600" dirty="0">
              <a:solidFill>
                <a:schemeClr val="tx1">
                  <a:lumMod val="65000"/>
                  <a:lumOff val="35000"/>
                </a:schemeClr>
              </a:solidFill>
            </a:endParaRPr>
          </a:p>
        </p:txBody>
      </p:sp>
      <p:pic>
        <p:nvPicPr>
          <p:cNvPr id="18" name="图片 17" descr="视频双选会1.png"/>
          <p:cNvPicPr>
            <a:picLocks noChangeAspect="1"/>
          </p:cNvPicPr>
          <p:nvPr/>
        </p:nvPicPr>
        <p:blipFill>
          <a:blip r:embed="rId6" cstate="print"/>
          <a:stretch>
            <a:fillRect/>
          </a:stretch>
        </p:blipFill>
        <p:spPr>
          <a:xfrm>
            <a:off x="5214942" y="3857628"/>
            <a:ext cx="3571900" cy="2522681"/>
          </a:xfrm>
          <a:prstGeom prst="rect">
            <a:avLst/>
          </a:prstGeom>
        </p:spPr>
      </p:pic>
      <p:pic>
        <p:nvPicPr>
          <p:cNvPr id="176129" name="Picture 1" descr="C:\Documents and Settings\Administrator\桌面\海南东方人员调配会_副本.jpg"/>
          <p:cNvPicPr>
            <a:picLocks noChangeAspect="1" noChangeArrowheads="1"/>
          </p:cNvPicPr>
          <p:nvPr/>
        </p:nvPicPr>
        <p:blipFill>
          <a:blip r:embed="rId7"/>
          <a:srcRect/>
          <a:stretch>
            <a:fillRect/>
          </a:stretch>
        </p:blipFill>
        <p:spPr bwMode="auto">
          <a:xfrm>
            <a:off x="5214942" y="714356"/>
            <a:ext cx="3571900" cy="3000396"/>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4" grpId="0" animBg="1"/>
      <p:bldP spid="25"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5</a:t>
            </a:fld>
            <a:endParaRPr lang="zh-CN" altLang="en-US" dirty="0"/>
          </a:p>
        </p:txBody>
      </p:sp>
      <p:sp>
        <p:nvSpPr>
          <p:cNvPr id="6" name="内容占位符 5"/>
          <p:cNvSpPr>
            <a:spLocks noGrp="1"/>
          </p:cNvSpPr>
          <p:nvPr/>
        </p:nvSpPr>
        <p:spPr>
          <a:xfrm>
            <a:off x="914400" y="1214422"/>
            <a:ext cx="8229600" cy="3041179"/>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zh-CN" dirty="0" smtClean="0"/>
          </a:p>
        </p:txBody>
      </p:sp>
      <p:sp>
        <p:nvSpPr>
          <p:cNvPr id="46" name="六边形 45"/>
          <p:cNvSpPr/>
          <p:nvPr/>
        </p:nvSpPr>
        <p:spPr>
          <a:xfrm rot="16200000">
            <a:off x="214282" y="3214686"/>
            <a:ext cx="642942" cy="642941"/>
          </a:xfrm>
          <a:prstGeom prst="hexagon">
            <a:avLst/>
          </a:prstGeom>
          <a:solidFill>
            <a:schemeClr val="tx2">
              <a:lumMod val="60000"/>
              <a:lumOff val="40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270518" y="3286124"/>
            <a:ext cx="586705"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70518" y="5357826"/>
            <a:ext cx="586705"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628104" y="4357695"/>
            <a:ext cx="586705"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bwMode="auto">
          <a:xfrm>
            <a:off x="1000100" y="1285860"/>
            <a:ext cx="3286148" cy="4154984"/>
          </a:xfrm>
          <a:prstGeom prst="rect">
            <a:avLst/>
          </a:prstGeom>
          <a:noFill/>
        </p:spPr>
        <p:txBody>
          <a:bodyPr wrap="square">
            <a:spAutoFit/>
          </a:bodyPr>
          <a:lstStyle/>
          <a:p>
            <a:pPr algn="just">
              <a:lnSpc>
                <a:spcPct val="150000"/>
              </a:lnSpc>
            </a:pPr>
            <a:r>
              <a:rPr lang="zh-CN" altLang="en-US" sz="1600" dirty="0" smtClean="0"/>
              <a:t>        有效开展</a:t>
            </a:r>
            <a:r>
              <a:rPr lang="en-US" altLang="zh-CN" sz="1600" dirty="0" smtClean="0"/>
              <a:t>2020-2021</a:t>
            </a:r>
            <a:r>
              <a:rPr lang="zh-CN" altLang="en-US" sz="1600" dirty="0" smtClean="0"/>
              <a:t>年度公司</a:t>
            </a:r>
            <a:r>
              <a:rPr lang="zh-CN" altLang="en-US" sz="1600" b="1" dirty="0" smtClean="0">
                <a:solidFill>
                  <a:srgbClr val="FF0000"/>
                </a:solidFill>
              </a:rPr>
              <a:t>“优秀实习员工”</a:t>
            </a:r>
            <a:r>
              <a:rPr lang="zh-CN" altLang="en-US" sz="1600" dirty="0" smtClean="0"/>
              <a:t>评选活动。通过各分公司的民主评议和推荐，评选出</a:t>
            </a:r>
            <a:r>
              <a:rPr lang="en-US" sz="1600" dirty="0" smtClean="0">
                <a:solidFill>
                  <a:srgbClr val="FF0000"/>
                </a:solidFill>
              </a:rPr>
              <a:t>64</a:t>
            </a:r>
            <a:r>
              <a:rPr lang="zh-CN" altLang="en-US" sz="1600" dirty="0" smtClean="0"/>
              <a:t>名实习生为年度“优秀实习员工”，各分公司借此契机，加大对优先实习生的宣传表彰力度，鼓励先进，增加了他们的工作积极性和稳定性。同时，收到表扬信的校方反响强烈，纷纷向公司来电或来信，对我公司的做法表示赞许，对加深校企合作也起到了积极作用。</a:t>
            </a:r>
          </a:p>
        </p:txBody>
      </p:sp>
      <p:sp>
        <p:nvSpPr>
          <p:cNvPr id="1740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成功开展首次公司“优秀实习员工”评选活动。这一创新做法对实习生有很强的激励作用，不仅鼓励了实习员工，增加了他们的工作积极性和稳定性，也引起了多所高校对我公司的赞许，对加深校企合作起到了积极作用。继总部组织评选</a:t>
            </a: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2019-2020</a:t>
            </a: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年度优秀实习员工活动后，宁波分公司、漳州分公司、广元分公司、鄂尔多斯分公司也相继召开分公司优秀实习员工表彰会。</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7" name="矩形 16"/>
          <p:cNvSpPr/>
          <p:nvPr/>
        </p:nvSpPr>
        <p:spPr>
          <a:xfrm>
            <a:off x="0" y="571480"/>
            <a:ext cx="1643042"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8" name="TextBox 17"/>
          <p:cNvSpPr txBox="1"/>
          <p:nvPr/>
        </p:nvSpPr>
        <p:spPr>
          <a:xfrm>
            <a:off x="-71470" y="500042"/>
            <a:ext cx="1714512"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主要工作开展情况</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3" name="Picture 1" descr="G:\招聘感想、亮点\2021年\红网_副本.jpg"/>
          <p:cNvPicPr>
            <a:picLocks noChangeAspect="1" noChangeArrowheads="1"/>
          </p:cNvPicPr>
          <p:nvPr/>
        </p:nvPicPr>
        <p:blipFill>
          <a:blip r:embed="rId6"/>
          <a:srcRect/>
          <a:stretch>
            <a:fillRect/>
          </a:stretch>
        </p:blipFill>
        <p:spPr bwMode="auto">
          <a:xfrm>
            <a:off x="4857752" y="928670"/>
            <a:ext cx="3714776" cy="500066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0-#ppt_w/2"/>
                                          </p:val>
                                        </p:tav>
                                        <p:tav tm="100000">
                                          <p:val>
                                            <p:strVal val="#ppt_x"/>
                                          </p:val>
                                        </p:tav>
                                      </p:tavLst>
                                    </p:anim>
                                    <p:anim calcmode="lin" valueType="num">
                                      <p:cBhvr additive="base">
                                        <p:cTn id="16" dur="50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p:bldP spid="27" grpId="0"/>
      <p:bldP spid="28" grpId="0"/>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6</a:t>
            </a:fld>
            <a:endParaRPr lang="zh-CN" altLang="en-US" dirty="0"/>
          </a:p>
        </p:txBody>
      </p:sp>
      <p:sp>
        <p:nvSpPr>
          <p:cNvPr id="35" name="TextBox 34"/>
          <p:cNvSpPr txBox="1"/>
          <p:nvPr/>
        </p:nvSpPr>
        <p:spPr bwMode="auto">
          <a:xfrm>
            <a:off x="857224" y="1000108"/>
            <a:ext cx="7858212" cy="2308324"/>
          </a:xfrm>
          <a:prstGeom prst="rect">
            <a:avLst/>
          </a:prstGeom>
          <a:noFill/>
        </p:spPr>
        <p:txBody>
          <a:bodyPr wrap="square">
            <a:spAutoFit/>
          </a:bodyPr>
          <a:lstStyle/>
          <a:p>
            <a:pPr algn="just">
              <a:lnSpc>
                <a:spcPct val="150000"/>
              </a:lnSpc>
            </a:pPr>
            <a:r>
              <a:rPr lang="zh-CN" altLang="en-US" sz="1600" dirty="0" smtClean="0"/>
              <a:t>        继续加强校政企合作，定期开展调研走访活动。今年上半年还新增南华大学、湖南工学院、湖南生物机电职业技术学院三所高校为我公司的“就业实习基地”，通过交流，政府在我公司引才方面也积极发挥主导作用，校政企三方创新合作长效机制，深化合作内容，扩大合作领域，进一步推动企业与学院的合作交流，有力保障了公司校招资源，实现了校政企三方共赢。外部的</a:t>
            </a:r>
            <a:r>
              <a:rPr lang="zh-CN" altLang="en-US" sz="1600" dirty="0" smtClean="0">
                <a:solidFill>
                  <a:srgbClr val="FF0000"/>
                </a:solidFill>
              </a:rPr>
              <a:t>福建分公司、宁波分公司、乌鲁木齐分公司</a:t>
            </a:r>
            <a:r>
              <a:rPr lang="zh-CN" altLang="en-US" sz="1600" dirty="0" smtClean="0"/>
              <a:t>在校企合作方面也做得有声有色，今年上半年均主动邀请校方领导走访调研。</a:t>
            </a:r>
            <a:endParaRPr lang="zh-CN" altLang="en-US" sz="1600" dirty="0" smtClean="0">
              <a:solidFill>
                <a:schemeClr val="tx1">
                  <a:lumMod val="65000"/>
                  <a:lumOff val="35000"/>
                </a:schemeClr>
              </a:solidFill>
            </a:endParaRPr>
          </a:p>
        </p:txBody>
      </p:sp>
      <p:sp>
        <p:nvSpPr>
          <p:cNvPr id="46" name="六边形 45"/>
          <p:cNvSpPr/>
          <p:nvPr/>
        </p:nvSpPr>
        <p:spPr>
          <a:xfrm rot="16200000">
            <a:off x="142844" y="3286125"/>
            <a:ext cx="642942" cy="642941"/>
          </a:xfrm>
          <a:prstGeom prst="hexagon">
            <a:avLst/>
          </a:prstGeom>
          <a:solidFill>
            <a:schemeClr val="tx2">
              <a:lumMod val="60000"/>
              <a:lumOff val="40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199080" y="3357563"/>
            <a:ext cx="586705"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0" y="571480"/>
            <a:ext cx="1643042"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8" name="TextBox 17"/>
          <p:cNvSpPr txBox="1"/>
          <p:nvPr/>
        </p:nvSpPr>
        <p:spPr>
          <a:xfrm>
            <a:off x="-71470" y="500042"/>
            <a:ext cx="1714512"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主要工作开展情况</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2" name="Picture 2" descr="http://www.yycljd.com/upload/image/20210602/6375822824129252156240017_yuanlt.jpg"/>
          <p:cNvPicPr>
            <a:picLocks noChangeAspect="1" noChangeArrowheads="1"/>
          </p:cNvPicPr>
          <p:nvPr/>
        </p:nvPicPr>
        <p:blipFill>
          <a:blip r:embed="rId6"/>
          <a:srcRect/>
          <a:stretch>
            <a:fillRect/>
          </a:stretch>
        </p:blipFill>
        <p:spPr bwMode="auto">
          <a:xfrm>
            <a:off x="857224" y="3429000"/>
            <a:ext cx="3744297" cy="2928958"/>
          </a:xfrm>
          <a:prstGeom prst="rect">
            <a:avLst/>
          </a:prstGeom>
          <a:noFill/>
        </p:spPr>
      </p:pic>
      <p:pic>
        <p:nvPicPr>
          <p:cNvPr id="172034" name="Picture 2" descr="G:\招聘感想、亮点\2021年\微信图片_20210528093726.jpg"/>
          <p:cNvPicPr>
            <a:picLocks noChangeAspect="1" noChangeArrowheads="1"/>
          </p:cNvPicPr>
          <p:nvPr/>
        </p:nvPicPr>
        <p:blipFill>
          <a:blip r:embed="rId7"/>
          <a:srcRect/>
          <a:stretch>
            <a:fillRect/>
          </a:stretch>
        </p:blipFill>
        <p:spPr bwMode="auto">
          <a:xfrm>
            <a:off x="4857752" y="3429000"/>
            <a:ext cx="3786214" cy="2928958"/>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0-#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0-#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6" grpId="0" animBg="1"/>
      <p:bldP spid="47" grpId="0"/>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5"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6"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7</a:t>
            </a:fld>
            <a:endParaRPr lang="zh-CN" altLang="en-US" dirty="0"/>
          </a:p>
        </p:txBody>
      </p:sp>
      <p:sp>
        <p:nvSpPr>
          <p:cNvPr id="19" name="矩形 18"/>
          <p:cNvSpPr/>
          <p:nvPr/>
        </p:nvSpPr>
        <p:spPr>
          <a:xfrm>
            <a:off x="0" y="571480"/>
            <a:ext cx="1643042"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0" name="TextBox 19"/>
          <p:cNvSpPr txBox="1"/>
          <p:nvPr/>
        </p:nvSpPr>
        <p:spPr>
          <a:xfrm>
            <a:off x="-71470" y="500042"/>
            <a:ext cx="1714512"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主要工作开展情况</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bwMode="auto">
          <a:xfrm>
            <a:off x="1142976" y="1142984"/>
            <a:ext cx="4572032" cy="5262979"/>
          </a:xfrm>
          <a:prstGeom prst="rect">
            <a:avLst/>
          </a:prstGeom>
          <a:noFill/>
        </p:spPr>
        <p:txBody>
          <a:bodyPr wrap="square">
            <a:spAutoFit/>
          </a:bodyPr>
          <a:lstStyle/>
          <a:p>
            <a:pPr algn="just">
              <a:lnSpc>
                <a:spcPct val="150000"/>
              </a:lnSpc>
            </a:pPr>
            <a:r>
              <a:rPr lang="zh-CN" altLang="en-US" sz="1600" dirty="0" smtClean="0"/>
              <a:t>       加强公司副班长以上技术人员辞职管理工作。为提高公司骨干员工辞职门槛；收集、分析骨干员工辞职原因；尽最大可能挽留骨干员工辞职，公司对每一位副班长以上辞职员工均开展电话回访、沟通交流工作。</a:t>
            </a:r>
            <a:r>
              <a:rPr lang="en-US" altLang="zh-CN" sz="1600" dirty="0" smtClean="0"/>
              <a:t>1-6</a:t>
            </a:r>
            <a:r>
              <a:rPr lang="zh-CN" altLang="en-US" sz="1600" dirty="0" smtClean="0"/>
              <a:t>月份，共有</a:t>
            </a:r>
            <a:r>
              <a:rPr lang="en-US" sz="1600" b="1" dirty="0" smtClean="0">
                <a:solidFill>
                  <a:srgbClr val="FF0000"/>
                </a:solidFill>
              </a:rPr>
              <a:t>40</a:t>
            </a:r>
            <a:r>
              <a:rPr lang="zh-CN" altLang="en-US" sz="1600" dirty="0" smtClean="0"/>
              <a:t>名副班长以上人员办理了辞职手续（不含阜新分公司和宁夏项目部），其中鄂尔多斯分公司有</a:t>
            </a:r>
            <a:r>
              <a:rPr lang="en-US" altLang="zh-CN" sz="1600" dirty="0" smtClean="0"/>
              <a:t>11</a:t>
            </a:r>
            <a:r>
              <a:rPr lang="zh-CN" altLang="en-US" sz="1600" dirty="0" smtClean="0"/>
              <a:t>名、广元有</a:t>
            </a:r>
            <a:r>
              <a:rPr lang="en-US" altLang="zh-CN" sz="1600" dirty="0" smtClean="0"/>
              <a:t>7</a:t>
            </a:r>
            <a:r>
              <a:rPr lang="zh-CN" altLang="en-US" sz="1600" dirty="0" smtClean="0"/>
              <a:t>名副班长以上人员辞职，骨干的流失触目惊心！主要原因：</a:t>
            </a:r>
            <a:r>
              <a:rPr lang="en-US" altLang="zh-CN" sz="1600" dirty="0" smtClean="0"/>
              <a:t>1</a:t>
            </a:r>
            <a:r>
              <a:rPr lang="zh-CN" altLang="en-US" sz="1600" dirty="0" smtClean="0"/>
              <a:t>、薪资待遇不满意（被回访者</a:t>
            </a:r>
            <a:r>
              <a:rPr lang="en-US" altLang="zh-CN" sz="1600" dirty="0" smtClean="0"/>
              <a:t>8-14</a:t>
            </a:r>
            <a:r>
              <a:rPr lang="zh-CN" altLang="en-US" sz="1600" dirty="0" smtClean="0"/>
              <a:t>万）；</a:t>
            </a:r>
            <a:r>
              <a:rPr lang="en-US" altLang="zh-CN" sz="1600" dirty="0" smtClean="0"/>
              <a:t>2</a:t>
            </a:r>
            <a:r>
              <a:rPr lang="zh-CN" altLang="en-US" sz="1600" dirty="0" smtClean="0"/>
              <a:t>、已找到更高工资工作（浙江石化</a:t>
            </a:r>
            <a:r>
              <a:rPr lang="en-US" altLang="zh-CN" sz="1600" dirty="0" smtClean="0"/>
              <a:t>24</a:t>
            </a:r>
            <a:r>
              <a:rPr lang="zh-CN" altLang="en-US" sz="1600" dirty="0" smtClean="0"/>
              <a:t>万左右、浙大中控</a:t>
            </a:r>
            <a:r>
              <a:rPr lang="en-US" altLang="zh-CN" sz="1600" dirty="0" smtClean="0"/>
              <a:t>20</a:t>
            </a:r>
            <a:r>
              <a:rPr lang="zh-CN" altLang="en-US" sz="1600" dirty="0" smtClean="0"/>
              <a:t>万</a:t>
            </a:r>
            <a:r>
              <a:rPr lang="en-US" altLang="zh-CN" sz="1600" dirty="0" smtClean="0"/>
              <a:t>+ </a:t>
            </a:r>
            <a:r>
              <a:rPr lang="zh-CN" altLang="en-US" sz="1600" dirty="0" smtClean="0"/>
              <a:t>、盛虹石化</a:t>
            </a:r>
            <a:r>
              <a:rPr lang="en-US" altLang="zh-CN" sz="1600" dirty="0" smtClean="0"/>
              <a:t>20</a:t>
            </a:r>
            <a:r>
              <a:rPr lang="zh-CN" altLang="en-US" sz="1600" dirty="0" smtClean="0"/>
              <a:t>万</a:t>
            </a:r>
            <a:r>
              <a:rPr lang="en-US" altLang="zh-CN" sz="1600" dirty="0" smtClean="0"/>
              <a:t>+</a:t>
            </a:r>
            <a:r>
              <a:rPr lang="zh-CN" altLang="en-US" sz="1600" dirty="0" smtClean="0"/>
              <a:t>）；</a:t>
            </a:r>
            <a:r>
              <a:rPr lang="en-US" altLang="zh-CN" sz="1600" dirty="0" smtClean="0"/>
              <a:t>3</a:t>
            </a:r>
            <a:r>
              <a:rPr lang="zh-CN" altLang="en-US" sz="1600" dirty="0" smtClean="0"/>
              <a:t>、老人小孩无人照管，在家乡附近找到工作；</a:t>
            </a:r>
            <a:r>
              <a:rPr lang="en-US" altLang="zh-CN" sz="1600" dirty="0" smtClean="0"/>
              <a:t>4</a:t>
            </a:r>
            <a:r>
              <a:rPr lang="zh-CN" altLang="en-US" sz="1600" dirty="0" smtClean="0"/>
              <a:t>、晋升发展问题（刘健，李志华）。</a:t>
            </a:r>
          </a:p>
          <a:p>
            <a:pPr>
              <a:lnSpc>
                <a:spcPct val="150000"/>
              </a:lnSpc>
            </a:pPr>
            <a:endParaRPr lang="zh-CN" altLang="en-US" sz="1600" dirty="0"/>
          </a:p>
        </p:txBody>
      </p:sp>
      <p:sp>
        <p:nvSpPr>
          <p:cNvPr id="22" name="六边形 21"/>
          <p:cNvSpPr/>
          <p:nvPr/>
        </p:nvSpPr>
        <p:spPr>
          <a:xfrm rot="16200000">
            <a:off x="214282" y="3000372"/>
            <a:ext cx="642942" cy="642941"/>
          </a:xfrm>
          <a:prstGeom prst="hexagon">
            <a:avLst/>
          </a:prstGeom>
          <a:solidFill>
            <a:schemeClr val="tx2">
              <a:lumMod val="60000"/>
              <a:lumOff val="40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23" name="TextBox 22"/>
          <p:cNvSpPr txBox="1"/>
          <p:nvPr/>
        </p:nvSpPr>
        <p:spPr>
          <a:xfrm>
            <a:off x="270518" y="3071810"/>
            <a:ext cx="586705"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aphicFrame>
        <p:nvGraphicFramePr>
          <p:cNvPr id="24" name="对象 23"/>
          <p:cNvGraphicFramePr>
            <a:graphicFrameLocks noChangeAspect="1"/>
          </p:cNvGraphicFramePr>
          <p:nvPr/>
        </p:nvGraphicFramePr>
        <p:xfrm>
          <a:off x="6215074" y="4857760"/>
          <a:ext cx="2286016" cy="1428760"/>
        </p:xfrm>
        <a:graphic>
          <a:graphicData uri="http://schemas.openxmlformats.org/presentationml/2006/ole">
            <p:oleObj spid="_x0000_s169986" name="工作表" showAsIcon="1" r:id="rId7" imgW="914400" imgH="685800" progId="Excel.Sheet.12">
              <p:embed/>
            </p:oleObj>
          </a:graphicData>
        </a:graphic>
      </p:graphicFrame>
      <p:pic>
        <p:nvPicPr>
          <p:cNvPr id="169988" name="Picture 4" descr="C:\Documents and Settings\Administrator\桌面\b812c8fcc3cec3fdc6090330d688d43f879427bb_副本.jpg"/>
          <p:cNvPicPr>
            <a:picLocks noChangeAspect="1" noChangeArrowheads="1"/>
          </p:cNvPicPr>
          <p:nvPr/>
        </p:nvPicPr>
        <p:blipFill>
          <a:blip r:embed="rId8"/>
          <a:srcRect/>
          <a:stretch>
            <a:fillRect/>
          </a:stretch>
        </p:blipFill>
        <p:spPr bwMode="auto">
          <a:xfrm>
            <a:off x="6143636" y="1214422"/>
            <a:ext cx="2857520" cy="3214710"/>
          </a:xfrm>
          <a:prstGeom prst="rect">
            <a:avLst/>
          </a:prstGeom>
          <a:noFill/>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5"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6"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8</a:t>
            </a:fld>
            <a:endParaRPr lang="zh-CN" altLang="en-US" dirty="0"/>
          </a:p>
        </p:txBody>
      </p:sp>
      <p:sp>
        <p:nvSpPr>
          <p:cNvPr id="15" name="矩形 14"/>
          <p:cNvSpPr/>
          <p:nvPr/>
        </p:nvSpPr>
        <p:spPr>
          <a:xfrm>
            <a:off x="4572000" y="1000108"/>
            <a:ext cx="3714776" cy="4893647"/>
          </a:xfrm>
          <a:prstGeom prst="rect">
            <a:avLst/>
          </a:prstGeom>
        </p:spPr>
        <p:txBody>
          <a:bodyPr wrap="square">
            <a:spAutoFit/>
          </a:bodyPr>
          <a:lstStyle/>
          <a:p>
            <a:pPr algn="just">
              <a:lnSpc>
                <a:spcPct val="150000"/>
              </a:lnSpc>
            </a:pPr>
            <a:r>
              <a:rPr lang="zh-CN" altLang="en-US" sz="1600" dirty="0" smtClean="0"/>
              <a:t>        严格实施员工淘汰工作，促进员工优胜劣汰的竞争机制。</a:t>
            </a:r>
            <a:r>
              <a:rPr lang="en-US" sz="1600" dirty="0" smtClean="0"/>
              <a:t>1-6</a:t>
            </a:r>
            <a:r>
              <a:rPr lang="zh-CN" altLang="en-US" sz="1600" dirty="0" smtClean="0"/>
              <a:t>月份全公司主动淘汰违反劳动纪律、考试考核不合格等员工共</a:t>
            </a:r>
            <a:r>
              <a:rPr lang="en-US" sz="1600" b="1" dirty="0" smtClean="0">
                <a:solidFill>
                  <a:schemeClr val="accent6">
                    <a:lumMod val="75000"/>
                  </a:schemeClr>
                </a:solidFill>
              </a:rPr>
              <a:t>40</a:t>
            </a:r>
            <a:r>
              <a:rPr lang="zh-CN" altLang="en-US" sz="1600" dirty="0" smtClean="0"/>
              <a:t>名，并建立黑名单库。其中</a:t>
            </a:r>
            <a:r>
              <a:rPr lang="zh-CN" altLang="en-US" sz="1600" b="1" dirty="0" smtClean="0">
                <a:solidFill>
                  <a:srgbClr val="FF0000"/>
                </a:solidFill>
              </a:rPr>
              <a:t>海南东方、大连、自控、机修、鄂尔多斯</a:t>
            </a:r>
            <a:r>
              <a:rPr lang="zh-CN" altLang="en-US" sz="1600" dirty="0" smtClean="0"/>
              <a:t>分公司的淘汰率较高，</a:t>
            </a:r>
            <a:r>
              <a:rPr lang="zh-CN" altLang="en-US" sz="1600" b="1" dirty="0" smtClean="0">
                <a:solidFill>
                  <a:srgbClr val="0070C0"/>
                </a:solidFill>
              </a:rPr>
              <a:t>广元、乌鲁木齐、塔维、达州、洋浦、钦州、庆阳、福州</a:t>
            </a:r>
            <a:r>
              <a:rPr lang="zh-CN" altLang="en-US" sz="1600" dirty="0" smtClean="0"/>
              <a:t>分公司的淘汰率为零，这几家去年淘汰率也是零（内蒙古有进步），今年仍然没有员工末位淘汰意识。下半年，希望各分公司依据规定，认真开展此项工作，原则上各分公司员工年淘汰率不低于</a:t>
            </a:r>
            <a:r>
              <a:rPr lang="en-US" sz="1600" dirty="0" smtClean="0"/>
              <a:t>3%</a:t>
            </a:r>
            <a:r>
              <a:rPr lang="zh-CN" altLang="en-US" sz="1600" dirty="0" smtClean="0"/>
              <a:t>。</a:t>
            </a:r>
            <a:endParaRPr lang="zh-CN" altLang="en-US" sz="1600" dirty="0"/>
          </a:p>
        </p:txBody>
      </p:sp>
      <p:sp>
        <p:nvSpPr>
          <p:cNvPr id="16" name="六边形 15"/>
          <p:cNvSpPr/>
          <p:nvPr/>
        </p:nvSpPr>
        <p:spPr>
          <a:xfrm rot="16200000">
            <a:off x="571472" y="3071810"/>
            <a:ext cx="642942" cy="642941"/>
          </a:xfrm>
          <a:prstGeom prst="hexagon">
            <a:avLst/>
          </a:prstGeom>
          <a:solidFill>
            <a:schemeClr val="tx2">
              <a:lumMod val="60000"/>
              <a:lumOff val="40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627708" y="3143248"/>
            <a:ext cx="586705"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05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0" y="571480"/>
            <a:ext cx="1643042"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0" name="TextBox 19"/>
          <p:cNvSpPr txBox="1"/>
          <p:nvPr/>
        </p:nvSpPr>
        <p:spPr>
          <a:xfrm>
            <a:off x="-71470" y="500042"/>
            <a:ext cx="1714512"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主要工作开展情况</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aphicFrame>
        <p:nvGraphicFramePr>
          <p:cNvPr id="12" name="对象 11"/>
          <p:cNvGraphicFramePr>
            <a:graphicFrameLocks noChangeAspect="1"/>
          </p:cNvGraphicFramePr>
          <p:nvPr/>
        </p:nvGraphicFramePr>
        <p:xfrm>
          <a:off x="1857356" y="1643050"/>
          <a:ext cx="2000264" cy="1257303"/>
        </p:xfrm>
        <a:graphic>
          <a:graphicData uri="http://schemas.openxmlformats.org/presentationml/2006/ole">
            <p:oleObj spid="_x0000_s223235" name="Worksheet" showAsIcon="1" r:id="rId7" imgW="914400" imgH="828720" progId="Excel.Sheet.8">
              <p:embed/>
            </p:oleObj>
          </a:graphicData>
        </a:graphic>
      </p:graphicFrame>
      <p:pic>
        <p:nvPicPr>
          <p:cNvPr id="223236" name="Picture 4" descr="C:\Documents and Settings\Administrator\桌面\src=http___n.sinaimg.cn_sinacn21_750_w350h400_20180607_97c7-hcscwwz9450072.jpg&amp;refer=http___n.sinaimg_副本.jpg"/>
          <p:cNvPicPr>
            <a:picLocks noChangeAspect="1" noChangeArrowheads="1"/>
          </p:cNvPicPr>
          <p:nvPr/>
        </p:nvPicPr>
        <p:blipFill>
          <a:blip r:embed="rId8"/>
          <a:srcRect/>
          <a:stretch>
            <a:fillRect/>
          </a:stretch>
        </p:blipFill>
        <p:spPr bwMode="auto">
          <a:xfrm>
            <a:off x="1571604" y="3143248"/>
            <a:ext cx="2571768" cy="2946818"/>
          </a:xfrm>
          <a:prstGeom prst="rect">
            <a:avLst/>
          </a:prstGeom>
          <a:noFill/>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descr="PPT标题.jpg"/>
          <p:cNvPicPr>
            <a:picLocks noChangeAspect="1"/>
          </p:cNvPicPr>
          <p:nvPr/>
        </p:nvPicPr>
        <p:blipFill>
          <a:blip r:embed="rId4" cstate="print"/>
          <a:stretch>
            <a:fillRect/>
          </a:stretch>
        </p:blipFill>
        <p:spPr>
          <a:xfrm>
            <a:off x="0" y="0"/>
            <a:ext cx="9144000" cy="549275"/>
          </a:xfrm>
          <a:prstGeom prst="rect">
            <a:avLst/>
          </a:prstGeom>
          <a:noFill/>
          <a:ln w="9525">
            <a:noFill/>
          </a:ln>
        </p:spPr>
      </p:pic>
      <p:pic>
        <p:nvPicPr>
          <p:cNvPr id="2051" name="Picture 4" descr="背景样本0000"/>
          <p:cNvPicPr>
            <a:picLocks noChangeAspect="1"/>
          </p:cNvPicPr>
          <p:nvPr/>
        </p:nvPicPr>
        <p:blipFill>
          <a:blip r:embed="rId5" cstate="print"/>
          <a:stretch>
            <a:fillRect/>
          </a:stretch>
        </p:blipFill>
        <p:spPr>
          <a:xfrm>
            <a:off x="0" y="6516688"/>
            <a:ext cx="9144000" cy="366712"/>
          </a:xfrm>
          <a:prstGeom prst="rect">
            <a:avLst/>
          </a:prstGeom>
          <a:noFill/>
          <a:ln w="9525">
            <a:noFill/>
          </a:ln>
        </p:spPr>
      </p:pic>
      <p:sp>
        <p:nvSpPr>
          <p:cNvPr id="2052" name="TextBox 7"/>
          <p:cNvSpPr txBox="1"/>
          <p:nvPr/>
        </p:nvSpPr>
        <p:spPr>
          <a:xfrm>
            <a:off x="1547813" y="6489700"/>
            <a:ext cx="5894387" cy="368300"/>
          </a:xfrm>
          <a:prstGeom prst="rect">
            <a:avLst/>
          </a:prstGeom>
          <a:noFill/>
          <a:ln w="9525">
            <a:noFill/>
          </a:ln>
        </p:spPr>
        <p:txBody>
          <a:bodyPr>
            <a:spAutoFit/>
          </a:bodyPr>
          <a:lstStyle/>
          <a:p>
            <a:pPr>
              <a:buFont typeface="Arial" panose="020B0604020202020204" pitchFamily="34" charset="0"/>
              <a:buNone/>
            </a:pPr>
            <a:r>
              <a:rPr lang="zh-CN" altLang="en-US" dirty="0">
                <a:solidFill>
                  <a:schemeClr val="bg1"/>
                </a:solidFill>
                <a:latin typeface="楷体_GB2312" panose="02010609030101010101" pitchFamily="49" charset="-122"/>
                <a:ea typeface="楷体_GB2312" panose="02010609030101010101" pitchFamily="49" charset="-122"/>
              </a:rPr>
              <a:t>创  一  流  品  牌           建  百  年  机  电</a:t>
            </a:r>
          </a:p>
        </p:txBody>
      </p:sp>
      <p:sp>
        <p:nvSpPr>
          <p:cNvPr id="11" name="灯片编号占位符 10"/>
          <p:cNvSpPr>
            <a:spLocks noGrp="1"/>
          </p:cNvSpPr>
          <p:nvPr>
            <p:ph type="sldNum" sz="quarter" idx="12"/>
          </p:nvPr>
        </p:nvSpPr>
        <p:spPr/>
        <p:txBody>
          <a:bodyPr/>
          <a:lstStyle/>
          <a:p>
            <a:pPr lvl="0" eaLnBrk="1" hangingPunct="1"/>
            <a:fld id="{9A0DB2DC-4C9A-4742-B13C-FB6460FD3503}" type="slidenum">
              <a:rPr lang="zh-CN" altLang="en-US" smtClean="0"/>
              <a:pPr lvl="0" eaLnBrk="1" hangingPunct="1"/>
              <a:t>9</a:t>
            </a:fld>
            <a:endParaRPr lang="zh-CN" altLang="en-US" dirty="0"/>
          </a:p>
        </p:txBody>
      </p:sp>
      <p:sp>
        <p:nvSpPr>
          <p:cNvPr id="15" name="矩形 14"/>
          <p:cNvSpPr/>
          <p:nvPr/>
        </p:nvSpPr>
        <p:spPr>
          <a:xfrm>
            <a:off x="1357290" y="1071546"/>
            <a:ext cx="4572032" cy="5262979"/>
          </a:xfrm>
          <a:prstGeom prst="rect">
            <a:avLst/>
          </a:prstGeom>
          <a:solidFill>
            <a:schemeClr val="accent2">
              <a:lumMod val="20000"/>
              <a:lumOff val="80000"/>
            </a:schemeClr>
          </a:solidFill>
          <a:ln>
            <a:solidFill>
              <a:srgbClr val="00B050"/>
            </a:solidFill>
          </a:ln>
        </p:spPr>
        <p:txBody>
          <a:bodyPr wrap="square">
            <a:spAutoFit/>
          </a:bodyPr>
          <a:lstStyle/>
          <a:p>
            <a:pPr indent="457200" algn="just">
              <a:lnSpc>
                <a:spcPct val="150000"/>
              </a:lnSpc>
            </a:pPr>
            <a:r>
              <a:rPr lang="zh-CN" altLang="en-US" sz="1600" dirty="0" smtClean="0"/>
              <a:t>一方面按岳阳市委人才办关于新引进青年人才补贴实施办法，积极为员工申报岳阳市人才补贴，凡</a:t>
            </a:r>
            <a:r>
              <a:rPr lang="en-US" altLang="zh-CN" sz="1600" dirty="0" smtClean="0"/>
              <a:t>2020</a:t>
            </a:r>
            <a:r>
              <a:rPr lang="zh-CN" altLang="en-US" sz="1600" dirty="0" smtClean="0"/>
              <a:t>年</a:t>
            </a:r>
            <a:r>
              <a:rPr lang="en-US" altLang="zh-CN" sz="1600" dirty="0" smtClean="0"/>
              <a:t>7</a:t>
            </a:r>
            <a:r>
              <a:rPr lang="zh-CN" altLang="en-US" sz="1600" dirty="0" smtClean="0"/>
              <a:t>月</a:t>
            </a:r>
            <a:r>
              <a:rPr lang="en-US" altLang="zh-CN" sz="1600" dirty="0" smtClean="0"/>
              <a:t>30</a:t>
            </a:r>
            <a:r>
              <a:rPr lang="zh-CN" altLang="en-US" sz="1600" dirty="0" smtClean="0"/>
              <a:t>日后入职，社保缴纳在岳阳的</a:t>
            </a:r>
            <a:r>
              <a:rPr lang="en-US" altLang="zh-CN" sz="1600" dirty="0" smtClean="0"/>
              <a:t>35</a:t>
            </a:r>
            <a:r>
              <a:rPr lang="zh-CN" altLang="en-US" sz="1600" dirty="0" smtClean="0"/>
              <a:t>岁以下员工，本科生每月可享受政府人才补贴</a:t>
            </a:r>
            <a:r>
              <a:rPr lang="en-US" altLang="zh-CN" sz="1600" dirty="0" smtClean="0"/>
              <a:t>800</a:t>
            </a:r>
            <a:r>
              <a:rPr lang="zh-CN" altLang="en-US" sz="1600" dirty="0" smtClean="0"/>
              <a:t>元，研究生</a:t>
            </a:r>
            <a:r>
              <a:rPr lang="en-US" altLang="zh-CN" sz="1600" dirty="0" smtClean="0"/>
              <a:t>1200</a:t>
            </a:r>
            <a:r>
              <a:rPr lang="zh-CN" altLang="en-US" sz="1600" dirty="0" smtClean="0"/>
              <a:t>元，连续补满三年，</a:t>
            </a:r>
            <a:r>
              <a:rPr lang="en-US" altLang="zh-CN" sz="1600" dirty="0" smtClean="0"/>
              <a:t>2020</a:t>
            </a:r>
            <a:r>
              <a:rPr lang="zh-CN" altLang="en-US" sz="1600" dirty="0" smtClean="0"/>
              <a:t>年下半年公司符合申报条件的共</a:t>
            </a:r>
            <a:r>
              <a:rPr lang="en-US" altLang="zh-CN" sz="1600" dirty="0" smtClean="0"/>
              <a:t>6</a:t>
            </a:r>
            <a:r>
              <a:rPr lang="zh-CN" altLang="en-US" sz="1600" dirty="0" smtClean="0"/>
              <a:t>人。         </a:t>
            </a:r>
            <a:endParaRPr lang="en-US" altLang="zh-CN" sz="1600" dirty="0" smtClean="0"/>
          </a:p>
          <a:p>
            <a:pPr indent="457200" algn="just">
              <a:lnSpc>
                <a:spcPct val="150000"/>
              </a:lnSpc>
            </a:pPr>
            <a:r>
              <a:rPr lang="zh-CN" altLang="en-US" sz="1600" dirty="0" smtClean="0"/>
              <a:t> 另一方面为吸纳和留住本科生员工，提升公司科技创新和人才发展竞争力，配套制订了公司人才新政。凡</a:t>
            </a:r>
            <a:r>
              <a:rPr lang="en-US" altLang="zh-CN" sz="1600" dirty="0" smtClean="0"/>
              <a:t>35</a:t>
            </a:r>
            <a:r>
              <a:rPr lang="zh-CN" altLang="en-US" sz="1600" dirty="0" smtClean="0"/>
              <a:t>岁以下入职本部本科生员工可享受三本每月</a:t>
            </a:r>
            <a:r>
              <a:rPr lang="en-US" altLang="zh-CN" sz="1600" dirty="0" smtClean="0"/>
              <a:t>200</a:t>
            </a:r>
            <a:r>
              <a:rPr lang="zh-CN" altLang="en-US" sz="1600" dirty="0" smtClean="0"/>
              <a:t>、二本</a:t>
            </a:r>
            <a:r>
              <a:rPr lang="en-US" altLang="zh-CN" sz="1600" dirty="0" smtClean="0"/>
              <a:t>300</a:t>
            </a:r>
            <a:r>
              <a:rPr lang="zh-CN" altLang="en-US" sz="1600" dirty="0" smtClean="0"/>
              <a:t>、普通一本</a:t>
            </a:r>
            <a:r>
              <a:rPr lang="en-US" altLang="zh-CN" sz="1600" dirty="0" smtClean="0"/>
              <a:t>400</a:t>
            </a:r>
            <a:r>
              <a:rPr lang="zh-CN" altLang="en-US" sz="1600" dirty="0" smtClean="0"/>
              <a:t>、老牌一本</a:t>
            </a:r>
            <a:r>
              <a:rPr lang="en-US" altLang="zh-CN" sz="1600" dirty="0" smtClean="0"/>
              <a:t>500</a:t>
            </a:r>
            <a:r>
              <a:rPr lang="zh-CN" altLang="en-US" sz="1600" dirty="0" smtClean="0"/>
              <a:t>、双一流</a:t>
            </a:r>
            <a:r>
              <a:rPr lang="en-US" altLang="zh-CN" sz="1600" dirty="0" smtClean="0"/>
              <a:t>600</a:t>
            </a:r>
            <a:r>
              <a:rPr lang="zh-CN" altLang="en-US" sz="1600" dirty="0" smtClean="0"/>
              <a:t>的学历补贴，连续补满五年（从第二年度开始分公司视业绩考评给予补贴），目前公司本部共有</a:t>
            </a:r>
            <a:r>
              <a:rPr lang="en-US" altLang="zh-CN" sz="1600" dirty="0" smtClean="0"/>
              <a:t>28</a:t>
            </a:r>
            <a:r>
              <a:rPr lang="zh-CN" altLang="en-US" sz="1600" dirty="0" smtClean="0"/>
              <a:t>人享受该补贴，外部分公司可参照执行。</a:t>
            </a:r>
            <a:endParaRPr lang="zh-CN" altLang="en-US" sz="1600" dirty="0"/>
          </a:p>
        </p:txBody>
      </p:sp>
      <p:sp>
        <p:nvSpPr>
          <p:cNvPr id="16" name="六边形 15"/>
          <p:cNvSpPr/>
          <p:nvPr/>
        </p:nvSpPr>
        <p:spPr>
          <a:xfrm rot="16200000">
            <a:off x="142844" y="1142985"/>
            <a:ext cx="642942" cy="642941"/>
          </a:xfrm>
          <a:prstGeom prst="hexagon">
            <a:avLst/>
          </a:prstGeom>
          <a:solidFill>
            <a:schemeClr val="tx2">
              <a:lumMod val="60000"/>
              <a:lumOff val="40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99080" y="1214423"/>
            <a:ext cx="586705"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06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0" y="571480"/>
            <a:ext cx="1643042"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0" name="TextBox 19"/>
          <p:cNvSpPr txBox="1"/>
          <p:nvPr/>
        </p:nvSpPr>
        <p:spPr>
          <a:xfrm>
            <a:off x="-71470" y="500042"/>
            <a:ext cx="1714512"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主要工作开展情况</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00664" y="1928802"/>
            <a:ext cx="923330" cy="4500594"/>
          </a:xfrm>
          <a:prstGeom prst="rect">
            <a:avLst/>
          </a:prstGeom>
          <a:blipFill>
            <a:blip r:embed="rId6"/>
            <a:tile tx="0" ty="0" sx="100000" sy="100000" flip="none" algn="tl"/>
          </a:blipFill>
        </p:spPr>
        <p:style>
          <a:lnRef idx="0">
            <a:schemeClr val="accent6"/>
          </a:lnRef>
          <a:fillRef idx="3">
            <a:schemeClr val="accent6"/>
          </a:fillRef>
          <a:effectRef idx="3">
            <a:schemeClr val="accent6"/>
          </a:effectRef>
          <a:fontRef idx="minor">
            <a:schemeClr val="lt1"/>
          </a:fontRef>
        </p:style>
        <p:txBody>
          <a:bodyPr vert="eaVert" wrap="square">
            <a:spAutoFit/>
          </a:bodyPr>
          <a:lstStyle/>
          <a:p>
            <a:pPr algn="just">
              <a:lnSpc>
                <a:spcPct val="150000"/>
              </a:lnSpc>
            </a:pPr>
            <a:r>
              <a:rPr lang="en-US" altLang="zh-CN" sz="1600" b="1" dirty="0" smtClean="0">
                <a:solidFill>
                  <a:srgbClr val="7030A0"/>
                </a:solidFill>
              </a:rPr>
              <a:t>《</a:t>
            </a:r>
            <a:r>
              <a:rPr lang="zh-CN" altLang="en-US" sz="1600" b="1" dirty="0" smtClean="0">
                <a:solidFill>
                  <a:srgbClr val="7030A0"/>
                </a:solidFill>
              </a:rPr>
              <a:t>公司本科及以上学历员工“政</a:t>
            </a:r>
            <a:r>
              <a:rPr lang="en-US" altLang="en-US" sz="1600" b="1" dirty="0" smtClean="0">
                <a:solidFill>
                  <a:srgbClr val="7030A0"/>
                </a:solidFill>
              </a:rPr>
              <a:t>+</a:t>
            </a:r>
            <a:r>
              <a:rPr lang="zh-CN" altLang="en-US" sz="1600" b="1" dirty="0" smtClean="0">
                <a:solidFill>
                  <a:srgbClr val="7030A0"/>
                </a:solidFill>
              </a:rPr>
              <a:t>企”补贴办法</a:t>
            </a:r>
            <a:r>
              <a:rPr lang="en-US" altLang="zh-CN" sz="1600" b="1" dirty="0" smtClean="0">
                <a:solidFill>
                  <a:srgbClr val="7030A0"/>
                </a:solidFill>
              </a:rPr>
              <a:t>》</a:t>
            </a:r>
          </a:p>
          <a:p>
            <a:pPr algn="just">
              <a:lnSpc>
                <a:spcPct val="150000"/>
              </a:lnSpc>
            </a:pPr>
            <a:r>
              <a:rPr lang="zh-CN" altLang="en-US" sz="1600" b="1" dirty="0" smtClean="0">
                <a:solidFill>
                  <a:schemeClr val="tx1"/>
                </a:solidFill>
              </a:rPr>
              <a:t>制订：</a:t>
            </a:r>
            <a:endParaRPr lang="zh-CN" altLang="en-US" sz="1600" dirty="0" smtClean="0">
              <a:solidFill>
                <a:schemeClr val="tx1"/>
              </a:solidFill>
            </a:endParaRPr>
          </a:p>
        </p:txBody>
      </p:sp>
      <p:pic>
        <p:nvPicPr>
          <p:cNvPr id="248833" name="Picture 1" descr="C:\Documents and Settings\Administrator\桌面\1.png"/>
          <p:cNvPicPr>
            <a:picLocks noChangeAspect="1" noChangeArrowheads="1"/>
          </p:cNvPicPr>
          <p:nvPr/>
        </p:nvPicPr>
        <p:blipFill>
          <a:blip r:embed="rId7"/>
          <a:srcRect/>
          <a:stretch>
            <a:fillRect/>
          </a:stretch>
        </p:blipFill>
        <p:spPr bwMode="auto">
          <a:xfrm>
            <a:off x="6215074" y="1071546"/>
            <a:ext cx="2714644" cy="5214974"/>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10.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1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1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1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14.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15.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16.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17.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18.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19.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20.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2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2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2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4.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5.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6.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7.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8.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9.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7828</TotalTime>
  <Words>2524</Words>
  <Application>WPS 演示</Application>
  <PresentationFormat>全屏显示(4:3)</PresentationFormat>
  <Paragraphs>359</Paragraphs>
  <Slides>24</Slides>
  <Notes>21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24</vt:i4>
      </vt:variant>
    </vt:vector>
  </HeadingPairs>
  <TitlesOfParts>
    <vt:vector size="28" baseType="lpstr">
      <vt:lpstr>Office 主题</vt:lpstr>
      <vt:lpstr>Microsoft Office Excel 工作表</vt:lpstr>
      <vt:lpstr>Microsoft Office Excel 97-2003 工作表</vt:lpstr>
      <vt:lpstr>Microsoft Office Word 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admin</cp:lastModifiedBy>
  <cp:revision>906</cp:revision>
  <dcterms:created xsi:type="dcterms:W3CDTF">2015-06-10T09:32:00Z</dcterms:created>
  <dcterms:modified xsi:type="dcterms:W3CDTF">2021-08-13T02:16:59Z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y fmtid="{D5CDD505-2E9C-101B-9397-08002B2CF9AE}" pid="3" name="KSORubyTemplateID">
    <vt:lpwstr>2</vt:lpwstr>
  </property>
</Properties>
</file>